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699" r:id="rId3"/>
    <p:sldId id="704" r:id="rId4"/>
    <p:sldId id="705" r:id="rId5"/>
    <p:sldId id="706" r:id="rId6"/>
    <p:sldId id="712" r:id="rId7"/>
    <p:sldId id="707" r:id="rId8"/>
    <p:sldId id="724" r:id="rId9"/>
    <p:sldId id="708" r:id="rId10"/>
    <p:sldId id="709" r:id="rId11"/>
    <p:sldId id="710" r:id="rId12"/>
    <p:sldId id="711" r:id="rId13"/>
    <p:sldId id="713" r:id="rId14"/>
    <p:sldId id="714" r:id="rId15"/>
    <p:sldId id="716" r:id="rId16"/>
    <p:sldId id="717" r:id="rId17"/>
    <p:sldId id="715" r:id="rId18"/>
    <p:sldId id="718" r:id="rId19"/>
    <p:sldId id="719" r:id="rId20"/>
    <p:sldId id="720" r:id="rId21"/>
    <p:sldId id="721" r:id="rId22"/>
    <p:sldId id="722" r:id="rId23"/>
    <p:sldId id="723" r:id="rId24"/>
    <p:sldId id="701" r:id="rId25"/>
    <p:sldId id="702" r:id="rId2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1C86"/>
    <a:srgbClr val="DC0173"/>
    <a:srgbClr val="600477"/>
    <a:srgbClr val="E14A30"/>
    <a:srgbClr val="FFCCFF"/>
    <a:srgbClr val="499DCC"/>
    <a:srgbClr val="FFCE33"/>
    <a:srgbClr val="22B1BF"/>
    <a:srgbClr val="D83F3F"/>
    <a:srgbClr val="2462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30" autoAdjust="0"/>
    <p:restoredTop sz="86447" autoAdjust="0"/>
  </p:normalViewPr>
  <p:slideViewPr>
    <p:cSldViewPr snapToGrid="0">
      <p:cViewPr varScale="1">
        <p:scale>
          <a:sx n="67" d="100"/>
          <a:sy n="67" d="100"/>
        </p:scale>
        <p:origin x="715"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A8BF3-28B4-4D29-8143-291BBD75E4ED}" type="datetimeFigureOut">
              <a:rPr lang="vi-VN" smtClean="0"/>
              <a:t>18/01/2022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BCFDA-27A2-45EC-9890-6B4CDA215AA0}" type="slidenum">
              <a:rPr lang="vi-VN" smtClean="0"/>
              <a:t>‹#›</a:t>
            </a:fld>
            <a:endParaRPr lang="vi-VN"/>
          </a:p>
        </p:txBody>
      </p:sp>
    </p:spTree>
    <p:extLst>
      <p:ext uri="{BB962C8B-B14F-4D97-AF65-F5344CB8AC3E}">
        <p14:creationId xmlns:p14="http://schemas.microsoft.com/office/powerpoint/2010/main" val="397582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7BCFDA-27A2-45EC-9890-6B4CDA215AA0}" type="slidenum">
              <a:rPr lang="vi-VN" smtClean="0"/>
              <a:t>1</a:t>
            </a:fld>
            <a:endParaRPr lang="vi-VN"/>
          </a:p>
        </p:txBody>
      </p:sp>
    </p:spTree>
    <p:extLst>
      <p:ext uri="{BB962C8B-B14F-4D97-AF65-F5344CB8AC3E}">
        <p14:creationId xmlns:p14="http://schemas.microsoft.com/office/powerpoint/2010/main" val="1831348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12BD-C957-47F6-9609-7C3D10866FBF}"/>
              </a:ext>
            </a:extLst>
          </p:cNvPr>
          <p:cNvSpPr>
            <a:spLocks noGrp="1"/>
          </p:cNvSpPr>
          <p:nvPr>
            <p:ph type="ctrTitle"/>
          </p:nvPr>
        </p:nvSpPr>
        <p:spPr>
          <a:xfrm>
            <a:off x="1524000" y="1122362"/>
            <a:ext cx="9144000" cy="2986417"/>
          </a:xfrm>
        </p:spPr>
        <p:txBody>
          <a:bodyPr anchor="b"/>
          <a:lstStyle>
            <a:lvl1pPr algn="ctr">
              <a:defRPr sz="4800">
                <a:solidFill>
                  <a:schemeClr val="tx1"/>
                </a:solidFill>
              </a:defRPr>
            </a:lvl1pPr>
          </a:lstStyle>
          <a:p>
            <a:r>
              <a:rPr lang="en-US"/>
              <a:t>Click to edit Master title style</a:t>
            </a:r>
            <a:endParaRPr lang="vi-VN"/>
          </a:p>
        </p:txBody>
      </p:sp>
      <p:sp>
        <p:nvSpPr>
          <p:cNvPr id="3" name="Subtitle 2">
            <a:extLst>
              <a:ext uri="{FF2B5EF4-FFF2-40B4-BE49-F238E27FC236}">
                <a16:creationId xmlns:a16="http://schemas.microsoft.com/office/drawing/2014/main" id="{6F25837F-8C6B-4F04-9A01-36F9C0777BE7}"/>
              </a:ext>
            </a:extLst>
          </p:cNvPr>
          <p:cNvSpPr>
            <a:spLocks noGrp="1"/>
          </p:cNvSpPr>
          <p:nvPr>
            <p:ph type="subTitle" idx="1"/>
          </p:nvPr>
        </p:nvSpPr>
        <p:spPr>
          <a:xfrm>
            <a:off x="1524000" y="4190260"/>
            <a:ext cx="9144000" cy="106754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5" name="Footer Placeholder 4">
            <a:extLst>
              <a:ext uri="{FF2B5EF4-FFF2-40B4-BE49-F238E27FC236}">
                <a16:creationId xmlns:a16="http://schemas.microsoft.com/office/drawing/2014/main" id="{CA208C0B-8F0E-45AC-8A5F-73E91FFE6A07}"/>
              </a:ext>
            </a:extLst>
          </p:cNvPr>
          <p:cNvSpPr>
            <a:spLocks noGrp="1"/>
          </p:cNvSpPr>
          <p:nvPr>
            <p:ph type="ftr" sz="quarter" idx="11"/>
          </p:nvPr>
        </p:nvSpPr>
        <p:spPr/>
        <p:txBody>
          <a:bodyPr/>
          <a:lstStyle/>
          <a:p>
            <a:r>
              <a:rPr lang="vi-VN"/>
              <a:t>Bài 05 XSL và XSLT</a:t>
            </a:r>
          </a:p>
        </p:txBody>
      </p:sp>
      <p:sp>
        <p:nvSpPr>
          <p:cNvPr id="6" name="Slide Number Placeholder 5">
            <a:extLst>
              <a:ext uri="{FF2B5EF4-FFF2-40B4-BE49-F238E27FC236}">
                <a16:creationId xmlns:a16="http://schemas.microsoft.com/office/drawing/2014/main" id="{6E09A07F-AF8B-455B-9CF1-96C49D9DF43A}"/>
              </a:ext>
            </a:extLst>
          </p:cNvPr>
          <p:cNvSpPr>
            <a:spLocks noGrp="1"/>
          </p:cNvSpPr>
          <p:nvPr>
            <p:ph type="sldNum" sz="quarter" idx="12"/>
          </p:nvPr>
        </p:nvSpPr>
        <p:spPr/>
        <p:txBody>
          <a:bodyPr/>
          <a:lstStyle/>
          <a:p>
            <a:fld id="{201540FA-0942-482B-9F37-EA3921DFDA04}" type="slidenum">
              <a:rPr lang="vi-VN" smtClean="0"/>
              <a:t>‹#›</a:t>
            </a:fld>
            <a:endParaRPr lang="vi-VN"/>
          </a:p>
        </p:txBody>
      </p:sp>
      <p:sp>
        <p:nvSpPr>
          <p:cNvPr id="19" name="Rectangle 18"/>
          <p:cNvSpPr/>
          <p:nvPr userDrawn="1"/>
        </p:nvSpPr>
        <p:spPr>
          <a:xfrm>
            <a:off x="0" y="-17461"/>
            <a:ext cx="12192000" cy="621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9041"/>
            <a:ext cx="12200878" cy="695325"/>
          </a:xfrm>
          <a:prstGeom prst="rect">
            <a:avLst/>
          </a:prstGeom>
        </p:spPr>
      </p:pic>
    </p:spTree>
    <p:extLst>
      <p:ext uri="{BB962C8B-B14F-4D97-AF65-F5344CB8AC3E}">
        <p14:creationId xmlns:p14="http://schemas.microsoft.com/office/powerpoint/2010/main" val="555618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6E83-14A5-4D2B-8BD8-37CA5F407F3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CD8F40AB-8BDC-4478-9707-A74E879847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A7A20860-B9BF-4AF1-8512-F46CCEB9F900}"/>
              </a:ext>
            </a:extLst>
          </p:cNvPr>
          <p:cNvSpPr>
            <a:spLocks noGrp="1"/>
          </p:cNvSpPr>
          <p:nvPr>
            <p:ph type="ftr" sz="quarter" idx="11"/>
          </p:nvPr>
        </p:nvSpPr>
        <p:spPr/>
        <p:txBody>
          <a:bodyPr/>
          <a:lstStyle/>
          <a:p>
            <a:r>
              <a:rPr lang="vi-VN"/>
              <a:t>Bài 05 XSL và XSLT</a:t>
            </a:r>
          </a:p>
        </p:txBody>
      </p:sp>
      <p:sp>
        <p:nvSpPr>
          <p:cNvPr id="6" name="Slide Number Placeholder 5">
            <a:extLst>
              <a:ext uri="{FF2B5EF4-FFF2-40B4-BE49-F238E27FC236}">
                <a16:creationId xmlns:a16="http://schemas.microsoft.com/office/drawing/2014/main" id="{E3CC4875-5E3B-4A11-AE37-35EB7F30EC11}"/>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0515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0BEEA7-B126-4372-8699-B148BE7750B5}"/>
              </a:ext>
            </a:extLst>
          </p:cNvPr>
          <p:cNvSpPr>
            <a:spLocks noGrp="1"/>
          </p:cNvSpPr>
          <p:nvPr>
            <p:ph type="title" orient="vert"/>
          </p:nvPr>
        </p:nvSpPr>
        <p:spPr>
          <a:xfrm>
            <a:off x="8724901" y="365125"/>
            <a:ext cx="2628901"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EF233BDC-705A-47B0-8E6C-FB68332FC475}"/>
              </a:ext>
            </a:extLst>
          </p:cNvPr>
          <p:cNvSpPr>
            <a:spLocks noGrp="1"/>
          </p:cNvSpPr>
          <p:nvPr>
            <p:ph type="body" orient="vert" idx="1"/>
          </p:nvPr>
        </p:nvSpPr>
        <p:spPr>
          <a:xfrm>
            <a:off x="838201" y="365125"/>
            <a:ext cx="7734301"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AB63FCCF-8987-4909-99D0-0703AD4FFF7B}"/>
              </a:ext>
            </a:extLst>
          </p:cNvPr>
          <p:cNvSpPr>
            <a:spLocks noGrp="1"/>
          </p:cNvSpPr>
          <p:nvPr>
            <p:ph type="ftr" sz="quarter" idx="11"/>
          </p:nvPr>
        </p:nvSpPr>
        <p:spPr/>
        <p:txBody>
          <a:bodyPr/>
          <a:lstStyle/>
          <a:p>
            <a:r>
              <a:rPr lang="vi-VN"/>
              <a:t>Bài 05 XSL và XSLT</a:t>
            </a:r>
          </a:p>
        </p:txBody>
      </p:sp>
      <p:sp>
        <p:nvSpPr>
          <p:cNvPr id="6" name="Slide Number Placeholder 5">
            <a:extLst>
              <a:ext uri="{FF2B5EF4-FFF2-40B4-BE49-F238E27FC236}">
                <a16:creationId xmlns:a16="http://schemas.microsoft.com/office/drawing/2014/main" id="{4A2C0C29-05BA-42B7-9995-CFE659002D3C}"/>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255923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2576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2635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6964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6732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6844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8994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69424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510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DB36-0E1A-4848-9EC4-0357353DE174}"/>
              </a:ext>
            </a:extLst>
          </p:cNvPr>
          <p:cNvSpPr>
            <a:spLocks noGrp="1"/>
          </p:cNvSpPr>
          <p:nvPr>
            <p:ph type="title"/>
          </p:nvPr>
        </p:nvSpPr>
        <p:spPr/>
        <p:txBody>
          <a:bodyPr/>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A6304AB-C35A-491B-A8FE-97CA94F03A39}"/>
              </a:ext>
            </a:extLst>
          </p:cNvPr>
          <p:cNvSpPr>
            <a:spLocks noGrp="1"/>
          </p:cNvSpPr>
          <p:nvPr>
            <p:ph idx="1"/>
          </p:nvPr>
        </p:nvSpPr>
        <p:spPr>
          <a:xfrm>
            <a:off x="20827" y="692458"/>
            <a:ext cx="12096884" cy="54845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9EBB10F6-26BA-42E8-AA86-7CD09DC437EF}"/>
              </a:ext>
            </a:extLst>
          </p:cNvPr>
          <p:cNvSpPr>
            <a:spLocks noGrp="1"/>
          </p:cNvSpPr>
          <p:nvPr>
            <p:ph type="ftr" sz="quarter" idx="11"/>
          </p:nvPr>
        </p:nvSpPr>
        <p:spPr/>
        <p:txBody>
          <a:bodyPr/>
          <a:lstStyle/>
          <a:p>
            <a:r>
              <a:rPr lang="vi-VN"/>
              <a:t>Bài 05 XSL và XSLT</a:t>
            </a:r>
          </a:p>
        </p:txBody>
      </p:sp>
      <p:sp>
        <p:nvSpPr>
          <p:cNvPr id="6" name="Slide Number Placeholder 5">
            <a:extLst>
              <a:ext uri="{FF2B5EF4-FFF2-40B4-BE49-F238E27FC236}">
                <a16:creationId xmlns:a16="http://schemas.microsoft.com/office/drawing/2014/main" id="{182C4C3B-D2A7-494D-91D6-C50AFF1D92E2}"/>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752030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0115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0347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087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0368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457783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35982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544739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632075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48233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988A-A6C1-44F8-989C-25538012A949}"/>
              </a:ext>
            </a:extLst>
          </p:cNvPr>
          <p:cNvSpPr>
            <a:spLocks noGrp="1"/>
          </p:cNvSpPr>
          <p:nvPr>
            <p:ph type="title"/>
          </p:nvPr>
        </p:nvSpPr>
        <p:spPr>
          <a:xfrm>
            <a:off x="831850" y="1709740"/>
            <a:ext cx="10515600" cy="2852737"/>
          </a:xfrm>
        </p:spPr>
        <p:txBody>
          <a:bodyPr anchor="b"/>
          <a:lstStyle>
            <a:lvl1pPr>
              <a:defRPr sz="6000">
                <a:solidFill>
                  <a:schemeClr val="tx1"/>
                </a:solidFill>
              </a:defRPr>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0AD72AA3-3B8D-4D07-8910-FAAA0FB282F6}"/>
              </a:ext>
            </a:extLst>
          </p:cNvPr>
          <p:cNvSpPr>
            <a:spLocks noGrp="1"/>
          </p:cNvSpPr>
          <p:nvPr>
            <p:ph type="body" idx="1"/>
          </p:nvPr>
        </p:nvSpPr>
        <p:spPr>
          <a:xfrm>
            <a:off x="831850"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76AEAB1-CE8E-41F6-9D98-3609367C9D2D}"/>
              </a:ext>
            </a:extLst>
          </p:cNvPr>
          <p:cNvSpPr>
            <a:spLocks noGrp="1"/>
          </p:cNvSpPr>
          <p:nvPr>
            <p:ph type="ftr" sz="quarter" idx="11"/>
          </p:nvPr>
        </p:nvSpPr>
        <p:spPr/>
        <p:txBody>
          <a:bodyPr/>
          <a:lstStyle/>
          <a:p>
            <a:r>
              <a:rPr lang="vi-VN"/>
              <a:t>Bài 05 XSL và XSLT</a:t>
            </a:r>
          </a:p>
        </p:txBody>
      </p:sp>
      <p:sp>
        <p:nvSpPr>
          <p:cNvPr id="6" name="Slide Number Placeholder 5">
            <a:extLst>
              <a:ext uri="{FF2B5EF4-FFF2-40B4-BE49-F238E27FC236}">
                <a16:creationId xmlns:a16="http://schemas.microsoft.com/office/drawing/2014/main" id="{51D9D7EE-D098-488F-8300-7C134D4A89B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971497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5830-E696-45A2-A73B-510DD9130F2C}"/>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CCEA849-81E2-4BE0-8290-8FBE0ADC60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3B0BFD9A-38D6-4834-BCC3-516D2B666C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a:extLst>
              <a:ext uri="{FF2B5EF4-FFF2-40B4-BE49-F238E27FC236}">
                <a16:creationId xmlns:a16="http://schemas.microsoft.com/office/drawing/2014/main" id="{429C265C-E30A-48D2-A801-93AED488797D}"/>
              </a:ext>
            </a:extLst>
          </p:cNvPr>
          <p:cNvSpPr>
            <a:spLocks noGrp="1"/>
          </p:cNvSpPr>
          <p:nvPr>
            <p:ph type="ftr" sz="quarter" idx="11"/>
          </p:nvPr>
        </p:nvSpPr>
        <p:spPr/>
        <p:txBody>
          <a:bodyPr/>
          <a:lstStyle/>
          <a:p>
            <a:r>
              <a:rPr lang="vi-VN"/>
              <a:t>Bài 05 XSL và XSLT</a:t>
            </a:r>
          </a:p>
        </p:txBody>
      </p:sp>
      <p:sp>
        <p:nvSpPr>
          <p:cNvPr id="7" name="Slide Number Placeholder 6">
            <a:extLst>
              <a:ext uri="{FF2B5EF4-FFF2-40B4-BE49-F238E27FC236}">
                <a16:creationId xmlns:a16="http://schemas.microsoft.com/office/drawing/2014/main" id="{0F65783E-592F-4F93-AC1E-0627B82CA21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01739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2A0-2646-48E5-9972-455E34C110A2}"/>
              </a:ext>
            </a:extLst>
          </p:cNvPr>
          <p:cNvSpPr>
            <a:spLocks noGrp="1"/>
          </p:cNvSpPr>
          <p:nvPr>
            <p:ph type="title"/>
          </p:nvPr>
        </p:nvSpPr>
        <p:spPr>
          <a:xfrm>
            <a:off x="839788" y="365127"/>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CDF8A5D-FBEE-4509-BC77-79CAD42F5199}"/>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DB4538-9808-4815-9F15-516B1C4F9DA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255EF3D2-69F5-405F-8043-FB1CADAF22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342D84-AFF6-481A-A58F-DFBC67D311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A4250199-E5D5-4B01-AFD8-27A51BAA5FBE}"/>
              </a:ext>
            </a:extLst>
          </p:cNvPr>
          <p:cNvSpPr>
            <a:spLocks noGrp="1"/>
          </p:cNvSpPr>
          <p:nvPr>
            <p:ph type="dt" sz="half" idx="10"/>
          </p:nvPr>
        </p:nvSpPr>
        <p:spPr>
          <a:xfrm>
            <a:off x="270029" y="6423557"/>
            <a:ext cx="2743200" cy="365125"/>
          </a:xfrm>
          <a:prstGeom prst="rect">
            <a:avLst/>
          </a:prstGeom>
        </p:spPr>
        <p:txBody>
          <a:bodyPr/>
          <a:lstStyle/>
          <a:p>
            <a:endParaRPr lang="vi-VN"/>
          </a:p>
        </p:txBody>
      </p:sp>
      <p:sp>
        <p:nvSpPr>
          <p:cNvPr id="8" name="Footer Placeholder 7">
            <a:extLst>
              <a:ext uri="{FF2B5EF4-FFF2-40B4-BE49-F238E27FC236}">
                <a16:creationId xmlns:a16="http://schemas.microsoft.com/office/drawing/2014/main" id="{02945508-0E62-4D58-B97F-7824F785120F}"/>
              </a:ext>
            </a:extLst>
          </p:cNvPr>
          <p:cNvSpPr>
            <a:spLocks noGrp="1"/>
          </p:cNvSpPr>
          <p:nvPr>
            <p:ph type="ftr" sz="quarter" idx="11"/>
          </p:nvPr>
        </p:nvSpPr>
        <p:spPr/>
        <p:txBody>
          <a:bodyPr/>
          <a:lstStyle/>
          <a:p>
            <a:r>
              <a:rPr lang="vi-VN"/>
              <a:t>Bài 05 XSL và XSLT</a:t>
            </a:r>
          </a:p>
        </p:txBody>
      </p:sp>
      <p:sp>
        <p:nvSpPr>
          <p:cNvPr id="9" name="Slide Number Placeholder 8">
            <a:extLst>
              <a:ext uri="{FF2B5EF4-FFF2-40B4-BE49-F238E27FC236}">
                <a16:creationId xmlns:a16="http://schemas.microsoft.com/office/drawing/2014/main" id="{853C82BA-2516-4372-948C-C42C8D601DDA}"/>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574535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2CF8-7D5B-480F-B838-D37A5DBB7373}"/>
              </a:ext>
            </a:extLst>
          </p:cNvPr>
          <p:cNvSpPr>
            <a:spLocks noGrp="1"/>
          </p:cNvSpPr>
          <p:nvPr>
            <p:ph type="title"/>
          </p:nvPr>
        </p:nvSpPr>
        <p:spPr>
          <a:xfrm>
            <a:off x="1148919" y="862277"/>
            <a:ext cx="10515600" cy="1325563"/>
          </a:xfrm>
        </p:spPr>
        <p:txBody>
          <a:bodyPr/>
          <a:lstStyle/>
          <a:p>
            <a:r>
              <a:rPr lang="en-US"/>
              <a:t>Click to edit Master title style</a:t>
            </a:r>
            <a:endParaRPr lang="vi-VN"/>
          </a:p>
        </p:txBody>
      </p:sp>
      <p:sp>
        <p:nvSpPr>
          <p:cNvPr id="4" name="Footer Placeholder 3">
            <a:extLst>
              <a:ext uri="{FF2B5EF4-FFF2-40B4-BE49-F238E27FC236}">
                <a16:creationId xmlns:a16="http://schemas.microsoft.com/office/drawing/2014/main" id="{7001EAA6-3DD2-4DF1-87F1-630AA89650CF}"/>
              </a:ext>
            </a:extLst>
          </p:cNvPr>
          <p:cNvSpPr>
            <a:spLocks noGrp="1"/>
          </p:cNvSpPr>
          <p:nvPr>
            <p:ph type="ftr" sz="quarter" idx="11"/>
          </p:nvPr>
        </p:nvSpPr>
        <p:spPr/>
        <p:txBody>
          <a:bodyPr/>
          <a:lstStyle/>
          <a:p>
            <a:r>
              <a:rPr lang="vi-VN"/>
              <a:t>Bài 05 XSL và XSLT</a:t>
            </a:r>
          </a:p>
        </p:txBody>
      </p:sp>
      <p:sp>
        <p:nvSpPr>
          <p:cNvPr id="5" name="Slide Number Placeholder 4">
            <a:extLst>
              <a:ext uri="{FF2B5EF4-FFF2-40B4-BE49-F238E27FC236}">
                <a16:creationId xmlns:a16="http://schemas.microsoft.com/office/drawing/2014/main" id="{C01EB5FC-C2FB-4B79-866B-8D399692153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70880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AB12899-CA56-4BE2-97B2-2C904F70CB69}"/>
              </a:ext>
            </a:extLst>
          </p:cNvPr>
          <p:cNvSpPr>
            <a:spLocks noGrp="1"/>
          </p:cNvSpPr>
          <p:nvPr>
            <p:ph type="ftr" sz="quarter" idx="11"/>
          </p:nvPr>
        </p:nvSpPr>
        <p:spPr/>
        <p:txBody>
          <a:bodyPr/>
          <a:lstStyle/>
          <a:p>
            <a:r>
              <a:rPr lang="vi-VN"/>
              <a:t>Bài 05 XSL và XSLT</a:t>
            </a:r>
          </a:p>
        </p:txBody>
      </p:sp>
      <p:sp>
        <p:nvSpPr>
          <p:cNvPr id="4" name="Slide Number Placeholder 3">
            <a:extLst>
              <a:ext uri="{FF2B5EF4-FFF2-40B4-BE49-F238E27FC236}">
                <a16:creationId xmlns:a16="http://schemas.microsoft.com/office/drawing/2014/main" id="{8135D1DF-A72A-4D3A-8D9E-88BB9A2F07CB}"/>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533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6FAD-590D-4C74-BFAB-36CE7BBE6DB5}"/>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C5D11820-EF58-41A0-9238-4484DE45E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59039D08-D2DE-41F0-BD50-656487C5B9EA}"/>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158CBDDC-3B3A-46C4-90C0-AE77DE5DAE28}"/>
              </a:ext>
            </a:extLst>
          </p:cNvPr>
          <p:cNvSpPr>
            <a:spLocks noGrp="1"/>
          </p:cNvSpPr>
          <p:nvPr>
            <p:ph type="ftr" sz="quarter" idx="11"/>
          </p:nvPr>
        </p:nvSpPr>
        <p:spPr/>
        <p:txBody>
          <a:bodyPr/>
          <a:lstStyle/>
          <a:p>
            <a:r>
              <a:rPr lang="vi-VN"/>
              <a:t>Bài 05 XSL và XSLT</a:t>
            </a:r>
          </a:p>
        </p:txBody>
      </p:sp>
      <p:sp>
        <p:nvSpPr>
          <p:cNvPr id="7" name="Slide Number Placeholder 6">
            <a:extLst>
              <a:ext uri="{FF2B5EF4-FFF2-40B4-BE49-F238E27FC236}">
                <a16:creationId xmlns:a16="http://schemas.microsoft.com/office/drawing/2014/main" id="{00883556-34F2-49D4-9236-E7E80B371CA5}"/>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428142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12E6-03E9-40E7-93E1-5843478C69E8}"/>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B10C008-C2FC-44E0-97D1-C6F97F464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3BB827DE-C886-4A35-9A24-45609CBB2E98}"/>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D17351EB-00F6-4AA9-B602-2A7F9A439DB5}"/>
              </a:ext>
            </a:extLst>
          </p:cNvPr>
          <p:cNvSpPr>
            <a:spLocks noGrp="1"/>
          </p:cNvSpPr>
          <p:nvPr>
            <p:ph type="ftr" sz="quarter" idx="11"/>
          </p:nvPr>
        </p:nvSpPr>
        <p:spPr/>
        <p:txBody>
          <a:bodyPr/>
          <a:lstStyle/>
          <a:p>
            <a:r>
              <a:rPr lang="vi-VN"/>
              <a:t>Bài 05 XSL và XSLT</a:t>
            </a:r>
          </a:p>
        </p:txBody>
      </p:sp>
      <p:sp>
        <p:nvSpPr>
          <p:cNvPr id="7" name="Slide Number Placeholder 6">
            <a:extLst>
              <a:ext uri="{FF2B5EF4-FFF2-40B4-BE49-F238E27FC236}">
                <a16:creationId xmlns:a16="http://schemas.microsoft.com/office/drawing/2014/main" id="{508FB513-8A03-47A7-ABA9-5790C24D848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78170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Picture 18"/>
          <p:cNvPicPr/>
          <p:nvPr userDrawn="1"/>
        </p:nvPicPr>
        <p:blipFill rotWithShape="1">
          <a:blip r:embed="rId13" cstate="print">
            <a:extLst>
              <a:ext uri="{28A0092B-C50C-407E-A947-70E740481C1C}">
                <a14:useLocalDpi xmlns:a14="http://schemas.microsoft.com/office/drawing/2010/main" val="0"/>
              </a:ext>
            </a:extLst>
          </a:blip>
          <a:srcRect b="77519"/>
          <a:stretch/>
        </p:blipFill>
        <p:spPr>
          <a:xfrm flipH="1">
            <a:off x="0" y="-19411"/>
            <a:ext cx="12192000" cy="622131"/>
          </a:xfrm>
          <a:prstGeom prst="rect">
            <a:avLst/>
          </a:prstGeom>
        </p:spPr>
      </p:pic>
      <p:pic>
        <p:nvPicPr>
          <p:cNvPr id="7" name="Picture 6"/>
          <p:cNvPicPr/>
          <p:nvPr userDrawn="1"/>
        </p:nvPicPr>
        <p:blipFill rotWithShape="1">
          <a:blip r:embed="rId1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Title Placeholder 1">
            <a:extLst>
              <a:ext uri="{FF2B5EF4-FFF2-40B4-BE49-F238E27FC236}">
                <a16:creationId xmlns:a16="http://schemas.microsoft.com/office/drawing/2014/main" id="{E2157EF0-FA0D-46AC-A44E-30439F0D6C34}"/>
              </a:ext>
            </a:extLst>
          </p:cNvPr>
          <p:cNvSpPr>
            <a:spLocks noGrp="1"/>
          </p:cNvSpPr>
          <p:nvPr>
            <p:ph type="title"/>
          </p:nvPr>
        </p:nvSpPr>
        <p:spPr>
          <a:xfrm>
            <a:off x="30041" y="31548"/>
            <a:ext cx="12096883" cy="532660"/>
          </a:xfrm>
          <a:prstGeom prst="rect">
            <a:avLst/>
          </a:prstGeom>
        </p:spPr>
        <p:txBody>
          <a:bodyPr vert="horz" lIns="91440" tIns="45720" rIns="91440" bIns="45720" rtlCol="0" anchor="ctr">
            <a:no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AF22E43A-7AD2-4208-A5E2-3728C5E806F7}"/>
              </a:ext>
            </a:extLst>
          </p:cNvPr>
          <p:cNvSpPr>
            <a:spLocks noGrp="1"/>
          </p:cNvSpPr>
          <p:nvPr>
            <p:ph type="body" idx="1"/>
          </p:nvPr>
        </p:nvSpPr>
        <p:spPr>
          <a:xfrm>
            <a:off x="20827" y="801157"/>
            <a:ext cx="12096884" cy="53758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78AFBBC9-B8F7-4D8D-91A2-703D35B1E853}"/>
              </a:ext>
            </a:extLst>
          </p:cNvPr>
          <p:cNvSpPr>
            <a:spLocks noGrp="1"/>
          </p:cNvSpPr>
          <p:nvPr>
            <p:ph type="ftr" sz="quarter" idx="3"/>
          </p:nvPr>
        </p:nvSpPr>
        <p:spPr>
          <a:xfrm>
            <a:off x="107738" y="6434136"/>
            <a:ext cx="11261290" cy="365125"/>
          </a:xfrm>
          <a:prstGeom prst="rect">
            <a:avLst/>
          </a:prstGeom>
        </p:spPr>
        <p:txBody>
          <a:bodyPr vert="horz" lIns="91440" tIns="45720" rIns="91440" bIns="45720" rtlCol="0" anchor="ctr"/>
          <a:lstStyle>
            <a:lvl1pPr algn="ctr">
              <a:defRPr sz="1200">
                <a:solidFill>
                  <a:schemeClr val="bg1"/>
                </a:solidFill>
              </a:defRPr>
            </a:lvl1pPr>
          </a:lstStyle>
          <a:p>
            <a:r>
              <a:rPr lang="vi-VN"/>
              <a:t>Bài 05 XSL và XSLT</a:t>
            </a:r>
          </a:p>
        </p:txBody>
      </p:sp>
      <p:sp>
        <p:nvSpPr>
          <p:cNvPr id="6" name="Slide Number Placeholder 5">
            <a:extLst>
              <a:ext uri="{FF2B5EF4-FFF2-40B4-BE49-F238E27FC236}">
                <a16:creationId xmlns:a16="http://schemas.microsoft.com/office/drawing/2014/main" id="{578D43B6-A609-4282-AF56-EEAE2079EC07}"/>
              </a:ext>
            </a:extLst>
          </p:cNvPr>
          <p:cNvSpPr>
            <a:spLocks noGrp="1"/>
          </p:cNvSpPr>
          <p:nvPr>
            <p:ph type="sldNum" sz="quarter" idx="4"/>
          </p:nvPr>
        </p:nvSpPr>
        <p:spPr>
          <a:xfrm>
            <a:off x="11443317" y="6423618"/>
            <a:ext cx="674394" cy="365125"/>
          </a:xfrm>
          <a:prstGeom prst="rect">
            <a:avLst/>
          </a:prstGeom>
        </p:spPr>
        <p:txBody>
          <a:bodyPr vert="horz" lIns="91440" tIns="45720" rIns="91440" bIns="45720" rtlCol="0" anchor="ctr"/>
          <a:lstStyle>
            <a:lvl1pPr algn="r">
              <a:defRPr sz="1200">
                <a:solidFill>
                  <a:schemeClr val="bg1"/>
                </a:solidFill>
              </a:defRPr>
            </a:lvl1pPr>
          </a:lstStyle>
          <a:p>
            <a:fld id="{201540FA-0942-482B-9F37-EA3921DFDA04}" type="slidenum">
              <a:rPr lang="vi-VN" smtClean="0"/>
              <a:pPr/>
              <a:t>‹#›</a:t>
            </a:fld>
            <a:endParaRPr lang="vi-VN"/>
          </a:p>
        </p:txBody>
      </p:sp>
    </p:spTree>
    <p:extLst>
      <p:ext uri="{BB962C8B-B14F-4D97-AF65-F5344CB8AC3E}">
        <p14:creationId xmlns:p14="http://schemas.microsoft.com/office/powerpoint/2010/main" val="2057100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000" kern="1200">
          <a:solidFill>
            <a:schemeClr val="bg1"/>
          </a:solidFill>
          <a:latin typeface="Arial" panose="020B0604020202020204" pitchFamily="34" charset="0"/>
          <a:ea typeface="Tahoma" panose="020B060403050404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solidFill>
                  <a:prstClr val="black">
                    <a:tint val="75000"/>
                  </a:prstClr>
                </a:solidFill>
              </a:rPr>
              <a:t>Bài 05 XSL và XSLT</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3196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ctrTitle"/>
          </p:nvPr>
        </p:nvSpPr>
        <p:spPr>
          <a:xfrm>
            <a:off x="1524000" y="2106706"/>
            <a:ext cx="9144000" cy="2504097"/>
          </a:xfrm>
        </p:spPr>
        <p:txBody>
          <a:bodyPr/>
          <a:lstStyle/>
          <a:p>
            <a:r>
              <a:rPr lang="en-US" sz="4000" b="1" err="1">
                <a:solidFill>
                  <a:schemeClr val="tx1"/>
                </a:solidFill>
              </a:rPr>
              <a:t>Bài</a:t>
            </a:r>
            <a:r>
              <a:rPr lang="en-US" sz="4000" b="1">
                <a:solidFill>
                  <a:schemeClr val="tx1"/>
                </a:solidFill>
              </a:rPr>
              <a:t> 05 </a:t>
            </a:r>
            <a:br>
              <a:rPr lang="en-US" sz="4000">
                <a:solidFill>
                  <a:schemeClr val="tx1"/>
                </a:solidFill>
              </a:rPr>
            </a:br>
            <a:r>
              <a:rPr lang="en-US" sz="4000"/>
              <a:t>XSL và XSLT</a:t>
            </a:r>
            <a:endParaRPr lang="en-US" sz="4000" dirty="0">
              <a:solidFill>
                <a:schemeClr val="tx1"/>
              </a:solidFill>
            </a:endParaRPr>
          </a:p>
        </p:txBody>
      </p:sp>
      <p:sp>
        <p:nvSpPr>
          <p:cNvPr id="21" name="Subtitle 20"/>
          <p:cNvSpPr>
            <a:spLocks noGrp="1"/>
          </p:cNvSpPr>
          <p:nvPr>
            <p:ph type="subTitle" idx="1"/>
          </p:nvPr>
        </p:nvSpPr>
        <p:spPr>
          <a:xfrm>
            <a:off x="1524000" y="4692284"/>
            <a:ext cx="9144000" cy="1067540"/>
          </a:xfrm>
        </p:spPr>
        <p:txBody>
          <a:bodyPr/>
          <a:lstStyle/>
          <a:p>
            <a:endParaRPr lang="en-US" dirty="0"/>
          </a:p>
        </p:txBody>
      </p:sp>
      <p:sp>
        <p:nvSpPr>
          <p:cNvPr id="8" name="Footer Placeholder 7"/>
          <p:cNvSpPr>
            <a:spLocks noGrp="1"/>
          </p:cNvSpPr>
          <p:nvPr>
            <p:ph type="ftr" sz="quarter" idx="11"/>
          </p:nvPr>
        </p:nvSpPr>
        <p:spPr/>
        <p:txBody>
          <a:bodyPr/>
          <a:lstStyle/>
          <a:p>
            <a:r>
              <a:rPr lang="vi-VN"/>
              <a:t>Bài 05 XSL và XSLT</a:t>
            </a:r>
            <a:endParaRPr lang="vi-VN" dirty="0"/>
          </a:p>
        </p:txBody>
      </p:sp>
      <p:sp>
        <p:nvSpPr>
          <p:cNvPr id="10" name="Slide Number Placeholder 9"/>
          <p:cNvSpPr>
            <a:spLocks noGrp="1"/>
          </p:cNvSpPr>
          <p:nvPr>
            <p:ph type="sldNum" sz="quarter" idx="12"/>
          </p:nvPr>
        </p:nvSpPr>
        <p:spPr/>
        <p:txBody>
          <a:bodyPr/>
          <a:lstStyle/>
          <a:p>
            <a:fld id="{201540FA-0942-482B-9F37-EA3921DFDA04}" type="slidenum">
              <a:rPr lang="vi-VN" smtClean="0"/>
              <a:t>1</a:t>
            </a:fld>
            <a:endParaRPr lang="vi-VN"/>
          </a:p>
        </p:txBody>
      </p:sp>
      <p:grpSp>
        <p:nvGrpSpPr>
          <p:cNvPr id="4" name="Group 3"/>
          <p:cNvGrpSpPr/>
          <p:nvPr/>
        </p:nvGrpSpPr>
        <p:grpSpPr>
          <a:xfrm>
            <a:off x="630028" y="763749"/>
            <a:ext cx="2466975" cy="1728154"/>
            <a:chOff x="630028" y="901772"/>
            <a:chExt cx="2466975" cy="1728154"/>
          </a:xfrm>
        </p:grpSpPr>
        <p:pic>
          <p:nvPicPr>
            <p:cNvPr id="1034" name="Picture 10" descr="Zenbridge, the EDI-as-API 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28" y="993262"/>
              <a:ext cx="2466975" cy="15525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99924" y="901772"/>
              <a:ext cx="848310" cy="523220"/>
            </a:xfrm>
            <a:prstGeom prst="rect">
              <a:avLst/>
            </a:prstGeom>
            <a:noFill/>
          </p:spPr>
          <p:txBody>
            <a:bodyPr wrap="none" rtlCol="0">
              <a:spAutoFit/>
            </a:bodyPr>
            <a:lstStyle/>
            <a:p>
              <a:pPr algn="ctr"/>
              <a:r>
                <a:rPr lang="en-US" sz="2800" b="1">
                  <a:solidFill>
                    <a:srgbClr val="441C86"/>
                  </a:solidFill>
                  <a:effectLst>
                    <a:outerShdw blurRad="38100" dist="38100" dir="2700000" algn="tl">
                      <a:srgbClr val="000000">
                        <a:alpha val="43137"/>
                      </a:srgbClr>
                    </a:outerShdw>
                  </a:effectLst>
                </a:rPr>
                <a:t>XML</a:t>
              </a:r>
            </a:p>
          </p:txBody>
        </p:sp>
        <p:sp>
          <p:nvSpPr>
            <p:cNvPr id="13" name="TextBox 12"/>
            <p:cNvSpPr txBox="1"/>
            <p:nvPr/>
          </p:nvSpPr>
          <p:spPr>
            <a:xfrm>
              <a:off x="2033161" y="2106706"/>
              <a:ext cx="952505" cy="523220"/>
            </a:xfrm>
            <a:prstGeom prst="rect">
              <a:avLst/>
            </a:prstGeom>
            <a:noFill/>
          </p:spPr>
          <p:txBody>
            <a:bodyPr wrap="none" rtlCol="0">
              <a:spAutoFit/>
            </a:bodyPr>
            <a:lstStyle/>
            <a:p>
              <a:pPr algn="ctr"/>
              <a:r>
                <a:rPr lang="en-US" sz="2800" b="1">
                  <a:solidFill>
                    <a:srgbClr val="DC0173"/>
                  </a:solidFill>
                  <a:effectLst>
                    <a:outerShdw blurRad="38100" dist="38100" dir="2700000" algn="tl">
                      <a:srgbClr val="000000">
                        <a:alpha val="43137"/>
                      </a:srgbClr>
                    </a:outerShdw>
                  </a:effectLst>
                </a:rPr>
                <a:t>JSON</a:t>
              </a:r>
            </a:p>
          </p:txBody>
        </p:sp>
      </p:grpSp>
    </p:spTree>
    <p:extLst>
      <p:ext uri="{BB962C8B-B14F-4D97-AF65-F5344CB8AC3E}">
        <p14:creationId xmlns:p14="http://schemas.microsoft.com/office/powerpoint/2010/main" val="2191924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tử xsl:apply-templates và xsl:value-of</a:t>
            </a:r>
          </a:p>
        </p:txBody>
      </p:sp>
      <p:sp>
        <p:nvSpPr>
          <p:cNvPr id="3" name="Content Placeholder 2"/>
          <p:cNvSpPr>
            <a:spLocks noGrp="1"/>
          </p:cNvSpPr>
          <p:nvPr>
            <p:ph idx="1"/>
          </p:nvPr>
        </p:nvSpPr>
        <p:spPr/>
        <p:txBody>
          <a:bodyPr/>
          <a:lstStyle/>
          <a:p>
            <a:r>
              <a:rPr lang="en-US"/>
              <a:t>Lấy giá trị thuộc tính</a:t>
            </a:r>
          </a:p>
          <a:p>
            <a:endParaRPr lang="en-US"/>
          </a:p>
          <a:p>
            <a:r>
              <a:rPr lang="en-US"/>
              <a:t>Ví dụ</a:t>
            </a:r>
          </a:p>
          <a:p>
            <a:endParaRPr lang="en-US"/>
          </a:p>
          <a:p>
            <a:endParaRPr lang="en-US"/>
          </a:p>
          <a:p>
            <a:endParaRPr lang="en-US"/>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10</a:t>
            </a:fld>
            <a:endParaRPr lang="vi-VN"/>
          </a:p>
        </p:txBody>
      </p:sp>
      <p:sp>
        <p:nvSpPr>
          <p:cNvPr id="10" name="Rectangle 9"/>
          <p:cNvSpPr/>
          <p:nvPr/>
        </p:nvSpPr>
        <p:spPr>
          <a:xfrm>
            <a:off x="270871" y="1165367"/>
            <a:ext cx="5503430" cy="369332"/>
          </a:xfrm>
          <a:prstGeom prst="rect">
            <a:avLst/>
          </a:prstGeom>
        </p:spPr>
        <p:txBody>
          <a:bodyPr wrap="none">
            <a:spAutoFit/>
          </a:bodyPr>
          <a:lstStyle/>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xsl:value-of</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select</a:t>
            </a:r>
            <a:r>
              <a:rPr lang="en-US">
                <a:solidFill>
                  <a:srgbClr val="0000FF"/>
                </a:solidFill>
                <a:latin typeface="Consolas" panose="020B0609020204030204" pitchFamily="49" charset="0"/>
              </a:rPr>
              <a:t> =</a:t>
            </a:r>
            <a:r>
              <a:rPr lang="en-US">
                <a:solidFill>
                  <a:srgbClr val="000000"/>
                </a:solidFill>
                <a:latin typeface="Consolas" panose="020B0609020204030204" pitchFamily="49" charset="0"/>
              </a:rPr>
              <a:t>"@attribute_name"</a:t>
            </a:r>
            <a:r>
              <a:rPr lang="en-US">
                <a:solidFill>
                  <a:srgbClr val="0000FF"/>
                </a:solidFill>
                <a:latin typeface="Consolas" panose="020B0609020204030204" pitchFamily="49" charset="0"/>
              </a:rPr>
              <a:t>/&gt; </a:t>
            </a:r>
            <a:endParaRPr lang="en-US"/>
          </a:p>
        </p:txBody>
      </p:sp>
      <p:sp>
        <p:nvSpPr>
          <p:cNvPr id="11" name="Rectangle 10"/>
          <p:cNvSpPr/>
          <p:nvPr/>
        </p:nvSpPr>
        <p:spPr>
          <a:xfrm>
            <a:off x="270871" y="2131525"/>
            <a:ext cx="4490332" cy="369332"/>
          </a:xfrm>
          <a:prstGeom prst="rect">
            <a:avLst/>
          </a:prstGeom>
        </p:spPr>
        <p:txBody>
          <a:bodyPr wrap="none">
            <a:spAutoFit/>
          </a:bodyPr>
          <a:lstStyle/>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xsl:value-of</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select</a:t>
            </a:r>
            <a:r>
              <a:rPr lang="en-US">
                <a:solidFill>
                  <a:srgbClr val="0000FF"/>
                </a:solidFill>
                <a:latin typeface="Consolas" panose="020B0609020204030204" pitchFamily="49" charset="0"/>
              </a:rPr>
              <a:t> =</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@Mavach</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 </a:t>
            </a:r>
            <a:endParaRPr lang="en-US"/>
          </a:p>
        </p:txBody>
      </p:sp>
    </p:spTree>
    <p:extLst>
      <p:ext uri="{BB962C8B-B14F-4D97-AF65-F5344CB8AC3E}">
        <p14:creationId xmlns:p14="http://schemas.microsoft.com/office/powerpoint/2010/main" val="2987137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tử xsl:for-each</a:t>
            </a:r>
          </a:p>
        </p:txBody>
      </p:sp>
      <p:sp>
        <p:nvSpPr>
          <p:cNvPr id="3" name="Content Placeholder 2"/>
          <p:cNvSpPr>
            <a:spLocks noGrp="1"/>
          </p:cNvSpPr>
          <p:nvPr>
            <p:ph idx="1"/>
          </p:nvPr>
        </p:nvSpPr>
        <p:spPr/>
        <p:txBody>
          <a:bodyPr/>
          <a:lstStyle/>
          <a:p>
            <a:r>
              <a:rPr lang="en-US"/>
              <a:t>xsl:for-each dùng để lặp qua các phần tử</a:t>
            </a:r>
          </a:p>
          <a:p>
            <a:endParaRPr lang="en-US"/>
          </a:p>
          <a:p>
            <a:endParaRPr lang="en-US"/>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11</a:t>
            </a:fld>
            <a:endParaRPr lang="vi-VN"/>
          </a:p>
        </p:txBody>
      </p:sp>
      <p:sp>
        <p:nvSpPr>
          <p:cNvPr id="6" name="Rectangle 5"/>
          <p:cNvSpPr/>
          <p:nvPr/>
        </p:nvSpPr>
        <p:spPr>
          <a:xfrm>
            <a:off x="322053" y="1277921"/>
            <a:ext cx="10469592" cy="923330"/>
          </a:xfrm>
          <a:prstGeom prst="rect">
            <a:avLst/>
          </a:prstGeom>
        </p:spPr>
        <p:txBody>
          <a:bodyPr wrap="square">
            <a:spAutoFit/>
          </a:bodyPr>
          <a:lstStyle/>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xsl:for-each</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select</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xpath</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xsl:for-each</a:t>
            </a:r>
            <a:r>
              <a:rPr lang="en-US">
                <a:solidFill>
                  <a:srgbClr val="0000FF"/>
                </a:solidFill>
                <a:latin typeface="Consolas" panose="020B0609020204030204" pitchFamily="49" charset="0"/>
              </a:rPr>
              <a:t>&gt;</a:t>
            </a:r>
            <a:endParaRPr lang="en-US"/>
          </a:p>
        </p:txBody>
      </p:sp>
      <p:pic>
        <p:nvPicPr>
          <p:cNvPr id="7" name="Picture 6"/>
          <p:cNvPicPr>
            <a:picLocks noChangeAspect="1"/>
          </p:cNvPicPr>
          <p:nvPr/>
        </p:nvPicPr>
        <p:blipFill>
          <a:blip r:embed="rId2"/>
          <a:stretch>
            <a:fillRect/>
          </a:stretch>
        </p:blipFill>
        <p:spPr>
          <a:xfrm>
            <a:off x="394288" y="2282806"/>
            <a:ext cx="4496190" cy="3894157"/>
          </a:xfrm>
          <a:prstGeom prst="rect">
            <a:avLst/>
          </a:prstGeom>
        </p:spPr>
      </p:pic>
      <p:pic>
        <p:nvPicPr>
          <p:cNvPr id="8" name="Picture 7"/>
          <p:cNvPicPr>
            <a:picLocks noChangeAspect="1"/>
          </p:cNvPicPr>
          <p:nvPr/>
        </p:nvPicPr>
        <p:blipFill>
          <a:blip r:embed="rId3"/>
          <a:stretch>
            <a:fillRect/>
          </a:stretch>
        </p:blipFill>
        <p:spPr>
          <a:xfrm>
            <a:off x="5641580" y="1277921"/>
            <a:ext cx="6088404" cy="4899042"/>
          </a:xfrm>
          <a:prstGeom prst="rect">
            <a:avLst/>
          </a:prstGeom>
        </p:spPr>
      </p:pic>
    </p:spTree>
    <p:extLst>
      <p:ext uri="{BB962C8B-B14F-4D97-AF65-F5344CB8AC3E}">
        <p14:creationId xmlns:p14="http://schemas.microsoft.com/office/powerpoint/2010/main" val="4014116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tử xsl:for-each</a:t>
            </a:r>
          </a:p>
        </p:txBody>
      </p:sp>
      <p:sp>
        <p:nvSpPr>
          <p:cNvPr id="3" name="Content Placeholder 2"/>
          <p:cNvSpPr>
            <a:spLocks noGrp="1"/>
          </p:cNvSpPr>
          <p:nvPr>
            <p:ph idx="1"/>
          </p:nvPr>
        </p:nvSpPr>
        <p:spPr/>
        <p:txBody>
          <a:bodyPr/>
          <a:lstStyle/>
          <a:p>
            <a:endParaRPr lang="en-US"/>
          </a:p>
          <a:p>
            <a:endParaRPr lang="en-US"/>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12</a:t>
            </a:fld>
            <a:endParaRPr lang="vi-VN"/>
          </a:p>
        </p:txBody>
      </p:sp>
      <p:pic>
        <p:nvPicPr>
          <p:cNvPr id="9" name="Picture 8"/>
          <p:cNvPicPr>
            <a:picLocks noChangeAspect="1"/>
          </p:cNvPicPr>
          <p:nvPr/>
        </p:nvPicPr>
        <p:blipFill>
          <a:blip r:embed="rId2"/>
          <a:stretch>
            <a:fillRect/>
          </a:stretch>
        </p:blipFill>
        <p:spPr>
          <a:xfrm>
            <a:off x="427593" y="692458"/>
            <a:ext cx="3193057" cy="5250635"/>
          </a:xfrm>
          <a:prstGeom prst="rect">
            <a:avLst/>
          </a:prstGeom>
        </p:spPr>
      </p:pic>
    </p:spTree>
    <p:extLst>
      <p:ext uri="{BB962C8B-B14F-4D97-AF65-F5344CB8AC3E}">
        <p14:creationId xmlns:p14="http://schemas.microsoft.com/office/powerpoint/2010/main" val="3166372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tử xsl:number</a:t>
            </a:r>
          </a:p>
        </p:txBody>
      </p:sp>
      <p:sp>
        <p:nvSpPr>
          <p:cNvPr id="3" name="Content Placeholder 2"/>
          <p:cNvSpPr>
            <a:spLocks noGrp="1"/>
          </p:cNvSpPr>
          <p:nvPr>
            <p:ph idx="1"/>
          </p:nvPr>
        </p:nvSpPr>
        <p:spPr/>
        <p:txBody>
          <a:bodyPr/>
          <a:lstStyle/>
          <a:p>
            <a:endParaRPr lang="en-US"/>
          </a:p>
          <a:p>
            <a:endParaRPr lang="en-US"/>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13</a:t>
            </a:fld>
            <a:endParaRPr lang="vi-VN"/>
          </a:p>
        </p:txBody>
      </p:sp>
      <p:pic>
        <p:nvPicPr>
          <p:cNvPr id="6" name="Picture 5"/>
          <p:cNvPicPr>
            <a:picLocks noChangeAspect="1"/>
          </p:cNvPicPr>
          <p:nvPr/>
        </p:nvPicPr>
        <p:blipFill>
          <a:blip r:embed="rId2"/>
          <a:stretch>
            <a:fillRect/>
          </a:stretch>
        </p:blipFill>
        <p:spPr>
          <a:xfrm>
            <a:off x="175622" y="1405916"/>
            <a:ext cx="6950714" cy="4771047"/>
          </a:xfrm>
          <a:prstGeom prst="rect">
            <a:avLst/>
          </a:prstGeom>
        </p:spPr>
      </p:pic>
      <p:pic>
        <p:nvPicPr>
          <p:cNvPr id="7" name="Picture 6"/>
          <p:cNvPicPr>
            <a:picLocks noChangeAspect="1"/>
          </p:cNvPicPr>
          <p:nvPr/>
        </p:nvPicPr>
        <p:blipFill>
          <a:blip r:embed="rId3"/>
          <a:stretch>
            <a:fillRect/>
          </a:stretch>
        </p:blipFill>
        <p:spPr>
          <a:xfrm>
            <a:off x="7870404" y="1405916"/>
            <a:ext cx="3572913" cy="4736754"/>
          </a:xfrm>
          <a:prstGeom prst="rect">
            <a:avLst/>
          </a:prstGeom>
        </p:spPr>
      </p:pic>
      <p:sp>
        <p:nvSpPr>
          <p:cNvPr id="8" name="TextBox 7"/>
          <p:cNvSpPr txBox="1"/>
          <p:nvPr/>
        </p:nvSpPr>
        <p:spPr>
          <a:xfrm>
            <a:off x="175622" y="849132"/>
            <a:ext cx="4718086" cy="400110"/>
          </a:xfrm>
          <a:prstGeom prst="rect">
            <a:avLst/>
          </a:prstGeom>
          <a:noFill/>
        </p:spPr>
        <p:txBody>
          <a:bodyPr wrap="none" rtlCol="0">
            <a:spAutoFit/>
          </a:bodyPr>
          <a:lstStyle/>
          <a:p>
            <a:r>
              <a:rPr lang="en-US" sz="2000"/>
              <a:t>xsl:number value=“function” format=“1.”/&gt;</a:t>
            </a:r>
          </a:p>
        </p:txBody>
      </p:sp>
    </p:spTree>
    <p:extLst>
      <p:ext uri="{BB962C8B-B14F-4D97-AF65-F5344CB8AC3E}">
        <p14:creationId xmlns:p14="http://schemas.microsoft.com/office/powerpoint/2010/main" val="1162169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tử xsl:if</a:t>
            </a:r>
          </a:p>
        </p:txBody>
      </p:sp>
      <p:sp>
        <p:nvSpPr>
          <p:cNvPr id="3" name="Content Placeholder 2"/>
          <p:cNvSpPr>
            <a:spLocks noGrp="1"/>
          </p:cNvSpPr>
          <p:nvPr>
            <p:ph idx="1"/>
          </p:nvPr>
        </p:nvSpPr>
        <p:spPr/>
        <p:txBody>
          <a:bodyPr/>
          <a:lstStyle/>
          <a:p>
            <a:r>
              <a:rPr lang="en-US"/>
              <a:t>xsl:if sử dụng để đánh giá biểu thức điều kiện, kết quả biểu thức trả về 1 trong 2 giá trị true hoặc false.</a:t>
            </a:r>
          </a:p>
          <a:p>
            <a:endParaRPr lang="en-US"/>
          </a:p>
          <a:p>
            <a:endParaRPr lang="en-US"/>
          </a:p>
          <a:p>
            <a:endParaRPr lang="en-US"/>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14</a:t>
            </a:fld>
            <a:endParaRPr lang="vi-VN"/>
          </a:p>
        </p:txBody>
      </p:sp>
      <p:sp>
        <p:nvSpPr>
          <p:cNvPr id="6" name="Rectangle 5"/>
          <p:cNvSpPr/>
          <p:nvPr/>
        </p:nvSpPr>
        <p:spPr>
          <a:xfrm>
            <a:off x="218536" y="1509471"/>
            <a:ext cx="6096000" cy="923330"/>
          </a:xfrm>
          <a:prstGeom prst="rect">
            <a:avLst/>
          </a:prstGeom>
        </p:spPr>
        <p:txBody>
          <a:bodyPr>
            <a:spAutoFit/>
          </a:bodyPr>
          <a:lstStyle/>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xsl:if</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test</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conditional</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            </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xsl:if</a:t>
            </a:r>
            <a:r>
              <a:rPr lang="en-US">
                <a:solidFill>
                  <a:srgbClr val="0000FF"/>
                </a:solidFill>
                <a:latin typeface="Consolas" panose="020B0609020204030204" pitchFamily="49" charset="0"/>
              </a:rPr>
              <a:t>&gt;</a:t>
            </a:r>
            <a:endParaRPr lang="en-US"/>
          </a:p>
        </p:txBody>
      </p:sp>
      <p:pic>
        <p:nvPicPr>
          <p:cNvPr id="7" name="Picture 6"/>
          <p:cNvPicPr>
            <a:picLocks noChangeAspect="1"/>
          </p:cNvPicPr>
          <p:nvPr/>
        </p:nvPicPr>
        <p:blipFill>
          <a:blip r:embed="rId2"/>
          <a:stretch>
            <a:fillRect/>
          </a:stretch>
        </p:blipFill>
        <p:spPr>
          <a:xfrm>
            <a:off x="5329403" y="1115650"/>
            <a:ext cx="6553768" cy="5105842"/>
          </a:xfrm>
          <a:prstGeom prst="rect">
            <a:avLst/>
          </a:prstGeom>
        </p:spPr>
      </p:pic>
      <p:pic>
        <p:nvPicPr>
          <p:cNvPr id="8" name="Picture 7"/>
          <p:cNvPicPr>
            <a:picLocks noChangeAspect="1"/>
          </p:cNvPicPr>
          <p:nvPr/>
        </p:nvPicPr>
        <p:blipFill rotWithShape="1">
          <a:blip r:embed="rId3"/>
          <a:srcRect l="2329" r="-1"/>
          <a:stretch/>
        </p:blipFill>
        <p:spPr>
          <a:xfrm>
            <a:off x="405441" y="2826622"/>
            <a:ext cx="3475952" cy="2027096"/>
          </a:xfrm>
          <a:prstGeom prst="rect">
            <a:avLst/>
          </a:prstGeom>
        </p:spPr>
      </p:pic>
    </p:spTree>
    <p:extLst>
      <p:ext uri="{BB962C8B-B14F-4D97-AF65-F5344CB8AC3E}">
        <p14:creationId xmlns:p14="http://schemas.microsoft.com/office/powerpoint/2010/main" val="30270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tử xsl:choose</a:t>
            </a:r>
          </a:p>
        </p:txBody>
      </p:sp>
      <p:sp>
        <p:nvSpPr>
          <p:cNvPr id="3" name="Content Placeholder 2"/>
          <p:cNvSpPr>
            <a:spLocks noGrp="1"/>
          </p:cNvSpPr>
          <p:nvPr>
            <p:ph idx="1"/>
          </p:nvPr>
        </p:nvSpPr>
        <p:spPr/>
        <p:txBody>
          <a:bodyPr/>
          <a:lstStyle/>
          <a:p>
            <a:r>
              <a:rPr lang="en-US"/>
              <a:t>xsl:choose là phần tử được sự dụng để tạo bộ lựa chọn khi có 2 hoặc nhiều trường hợp</a:t>
            </a:r>
          </a:p>
          <a:p>
            <a:r>
              <a:rPr lang="en-US"/>
              <a:t>Cú pháp</a:t>
            </a:r>
          </a:p>
          <a:p>
            <a:endParaRPr lang="en-US"/>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15</a:t>
            </a:fld>
            <a:endParaRPr lang="vi-VN"/>
          </a:p>
        </p:txBody>
      </p:sp>
      <p:sp>
        <p:nvSpPr>
          <p:cNvPr id="9" name="Rectangle 8"/>
          <p:cNvSpPr/>
          <p:nvPr/>
        </p:nvSpPr>
        <p:spPr>
          <a:xfrm>
            <a:off x="373812" y="2005938"/>
            <a:ext cx="6096000" cy="3139321"/>
          </a:xfrm>
          <a:prstGeom prst="rect">
            <a:avLst/>
          </a:prstGeom>
        </p:spPr>
        <p:txBody>
          <a:bodyPr>
            <a:spAutoFit/>
          </a:bodyPr>
          <a:lstStyle/>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xsl:choose</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lvl="1"/>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xsl:when</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test</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condition</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lvl="1"/>
            <a:r>
              <a:rPr lang="en-US">
                <a:solidFill>
                  <a:srgbClr val="000000"/>
                </a:solidFill>
                <a:latin typeface="Consolas" panose="020B0609020204030204" pitchFamily="49" charset="0"/>
              </a:rPr>
              <a:t>	........</a:t>
            </a:r>
          </a:p>
          <a:p>
            <a:pPr lvl="1"/>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xsl:when</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lvl="1"/>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xsl:when</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test</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condition</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lvl="1"/>
            <a:r>
              <a:rPr lang="en-US">
                <a:solidFill>
                  <a:srgbClr val="000000"/>
                </a:solidFill>
                <a:latin typeface="Consolas" panose="020B0609020204030204" pitchFamily="49" charset="0"/>
              </a:rPr>
              <a:t>	........</a:t>
            </a:r>
          </a:p>
          <a:p>
            <a:pPr lvl="1"/>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xsl:when</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lvl="1"/>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xsl:otherwise</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lvl="1"/>
            <a:r>
              <a:rPr lang="en-US">
                <a:solidFill>
                  <a:srgbClr val="000000"/>
                </a:solidFill>
                <a:latin typeface="Consolas" panose="020B0609020204030204" pitchFamily="49" charset="0"/>
              </a:rPr>
              <a:t>	.......</a:t>
            </a:r>
          </a:p>
          <a:p>
            <a:pPr lvl="1"/>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xsl:otherwise</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xsl:choose</a:t>
            </a:r>
            <a:r>
              <a:rPr lang="en-US">
                <a:solidFill>
                  <a:srgbClr val="0000FF"/>
                </a:solidFill>
                <a:latin typeface="Consolas" panose="020B0609020204030204" pitchFamily="49" charset="0"/>
              </a:rPr>
              <a:t>&gt;</a:t>
            </a:r>
            <a:endParaRPr lang="en-US"/>
          </a:p>
        </p:txBody>
      </p:sp>
    </p:spTree>
    <p:extLst>
      <p:ext uri="{BB962C8B-B14F-4D97-AF65-F5344CB8AC3E}">
        <p14:creationId xmlns:p14="http://schemas.microsoft.com/office/powerpoint/2010/main" val="589186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tử xsl:choose</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16</a:t>
            </a:fld>
            <a:endParaRPr lang="vi-VN"/>
          </a:p>
        </p:txBody>
      </p:sp>
      <p:pic>
        <p:nvPicPr>
          <p:cNvPr id="11" name="Picture 10"/>
          <p:cNvPicPr>
            <a:picLocks noChangeAspect="1"/>
          </p:cNvPicPr>
          <p:nvPr/>
        </p:nvPicPr>
        <p:blipFill>
          <a:blip r:embed="rId2"/>
          <a:stretch>
            <a:fillRect/>
          </a:stretch>
        </p:blipFill>
        <p:spPr>
          <a:xfrm>
            <a:off x="246936" y="843934"/>
            <a:ext cx="6101235" cy="4676972"/>
          </a:xfrm>
          <a:prstGeom prst="rect">
            <a:avLst/>
          </a:prstGeom>
        </p:spPr>
      </p:pic>
      <p:pic>
        <p:nvPicPr>
          <p:cNvPr id="12" name="Picture 11"/>
          <p:cNvPicPr>
            <a:picLocks noChangeAspect="1"/>
          </p:cNvPicPr>
          <p:nvPr/>
        </p:nvPicPr>
        <p:blipFill>
          <a:blip r:embed="rId3"/>
          <a:stretch>
            <a:fillRect/>
          </a:stretch>
        </p:blipFill>
        <p:spPr>
          <a:xfrm>
            <a:off x="7466861" y="849441"/>
            <a:ext cx="3779848" cy="4671465"/>
          </a:xfrm>
          <a:prstGeom prst="rect">
            <a:avLst/>
          </a:prstGeom>
        </p:spPr>
      </p:pic>
    </p:spTree>
    <p:extLst>
      <p:ext uri="{BB962C8B-B14F-4D97-AF65-F5344CB8AC3E}">
        <p14:creationId xmlns:p14="http://schemas.microsoft.com/office/powerpoint/2010/main" val="141484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tử xsl:sort</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17</a:t>
            </a:fld>
            <a:endParaRPr lang="vi-VN"/>
          </a:p>
        </p:txBody>
      </p:sp>
      <p:sp>
        <p:nvSpPr>
          <p:cNvPr id="7" name="Content Placeholder 2"/>
          <p:cNvSpPr>
            <a:spLocks noGrp="1"/>
          </p:cNvSpPr>
          <p:nvPr>
            <p:ph idx="1"/>
          </p:nvPr>
        </p:nvSpPr>
        <p:spPr>
          <a:xfrm>
            <a:off x="20827" y="692458"/>
            <a:ext cx="12096884" cy="5484505"/>
          </a:xfrm>
        </p:spPr>
        <p:txBody>
          <a:bodyPr/>
          <a:lstStyle/>
          <a:p>
            <a:r>
              <a:rPr lang="en-US"/>
              <a:t>xsl:sort là phần tử sử dụng để sắp xếp dữ liệu</a:t>
            </a:r>
          </a:p>
          <a:p>
            <a:endParaRPr lang="en-US"/>
          </a:p>
          <a:p>
            <a:endParaRPr lang="en-US"/>
          </a:p>
        </p:txBody>
      </p:sp>
      <p:sp>
        <p:nvSpPr>
          <p:cNvPr id="3" name="Rectangle 2"/>
          <p:cNvSpPr/>
          <p:nvPr/>
        </p:nvSpPr>
        <p:spPr>
          <a:xfrm>
            <a:off x="197349" y="1190771"/>
            <a:ext cx="11082068" cy="369332"/>
          </a:xfrm>
          <a:prstGeom prst="rect">
            <a:avLst/>
          </a:prstGeom>
        </p:spPr>
        <p:txBody>
          <a:bodyPr wrap="square">
            <a:spAutoFit/>
          </a:bodyPr>
          <a:lstStyle/>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xsl:sort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data-type</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number|text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select</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element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order</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ascending|descending</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p>
        </p:txBody>
      </p:sp>
      <p:pic>
        <p:nvPicPr>
          <p:cNvPr id="6" name="Picture 5"/>
          <p:cNvPicPr>
            <a:picLocks noChangeAspect="1"/>
          </p:cNvPicPr>
          <p:nvPr/>
        </p:nvPicPr>
        <p:blipFill>
          <a:blip r:embed="rId2"/>
          <a:stretch>
            <a:fillRect/>
          </a:stretch>
        </p:blipFill>
        <p:spPr>
          <a:xfrm>
            <a:off x="281944" y="1688394"/>
            <a:ext cx="6538527" cy="4488569"/>
          </a:xfrm>
          <a:prstGeom prst="rect">
            <a:avLst/>
          </a:prstGeom>
        </p:spPr>
      </p:pic>
      <p:pic>
        <p:nvPicPr>
          <p:cNvPr id="8" name="Picture 7"/>
          <p:cNvPicPr>
            <a:picLocks noChangeAspect="1"/>
          </p:cNvPicPr>
          <p:nvPr/>
        </p:nvPicPr>
        <p:blipFill>
          <a:blip r:embed="rId3"/>
          <a:stretch>
            <a:fillRect/>
          </a:stretch>
        </p:blipFill>
        <p:spPr>
          <a:xfrm>
            <a:off x="7443648" y="1817276"/>
            <a:ext cx="3835769" cy="3720409"/>
          </a:xfrm>
          <a:prstGeom prst="rect">
            <a:avLst/>
          </a:prstGeom>
        </p:spPr>
      </p:pic>
    </p:spTree>
    <p:extLst>
      <p:ext uri="{BB962C8B-B14F-4D97-AF65-F5344CB8AC3E}">
        <p14:creationId xmlns:p14="http://schemas.microsoft.com/office/powerpoint/2010/main" val="4195955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Giới thiệu về XPATH</a:t>
            </a:r>
          </a:p>
        </p:txBody>
      </p:sp>
      <p:sp>
        <p:nvSpPr>
          <p:cNvPr id="3" name="Content Placeholder 2"/>
          <p:cNvSpPr>
            <a:spLocks noGrp="1"/>
          </p:cNvSpPr>
          <p:nvPr>
            <p:ph idx="1"/>
          </p:nvPr>
        </p:nvSpPr>
        <p:spPr>
          <a:xfrm>
            <a:off x="0" y="564208"/>
            <a:ext cx="12096884" cy="5484505"/>
          </a:xfrm>
        </p:spPr>
        <p:txBody>
          <a:bodyPr/>
          <a:lstStyle/>
          <a:p>
            <a:r>
              <a:rPr lang="en-US"/>
              <a:t>Xpath giống như ngôn ngữ SQL, nó được sử dụng để trích rút thông tin từ tài liệu XML. Nó cung cấp một cú pháp chung cho XSLT và Xquyery.</a:t>
            </a:r>
          </a:p>
          <a:p>
            <a:endParaRPr lang="en-US"/>
          </a:p>
          <a:p>
            <a:endParaRPr lang="en-US"/>
          </a:p>
          <a:p>
            <a:endParaRPr lang="en-US"/>
          </a:p>
          <a:p>
            <a:endParaRPr lang="en-US"/>
          </a:p>
          <a:p>
            <a:endParaRPr lang="en-US"/>
          </a:p>
          <a:p>
            <a:endParaRPr lang="en-US"/>
          </a:p>
          <a:p>
            <a:r>
              <a:rPr lang="en-US"/>
              <a:t>Xpath có cú pháp đơn giản để truy vấn, có thể truy vấn bất kỳ path nào trong XML, bất kỳ tập điều kiện nào chỉ ra, bất kỳ nút nào trong tài liệu có thể xác định duy nhất.</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18</a:t>
            </a:fld>
            <a:endParaRPr lang="vi-V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555" y="1482116"/>
            <a:ext cx="5872351" cy="23825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6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Giới thiệu về XPATH</a:t>
            </a:r>
          </a:p>
        </p:txBody>
      </p:sp>
      <p:sp>
        <p:nvSpPr>
          <p:cNvPr id="3" name="Content Placeholder 2"/>
          <p:cNvSpPr>
            <a:spLocks noGrp="1"/>
          </p:cNvSpPr>
          <p:nvPr>
            <p:ph idx="1"/>
          </p:nvPr>
        </p:nvSpPr>
        <p:spPr>
          <a:xfrm>
            <a:off x="0" y="646981"/>
            <a:ext cx="12096884" cy="5401732"/>
          </a:xfrm>
        </p:spPr>
        <p:txBody>
          <a:bodyPr/>
          <a:lstStyle/>
          <a:p>
            <a:r>
              <a:rPr lang="en-US"/>
              <a:t>Tài liệu XML biểu dưới dạng cây</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19</a:t>
            </a:fld>
            <a:endParaRPr lang="vi-VN"/>
          </a:p>
        </p:txBody>
      </p:sp>
      <p:pic>
        <p:nvPicPr>
          <p:cNvPr id="1026" name="Picture 2" descr="Introduction to web scraping: Selecting content on a web page with X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948" y="1978491"/>
            <a:ext cx="42862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ieu Trong Khanh: Giới thiệu về XPa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548" y="2081152"/>
            <a:ext cx="4305300" cy="316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964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Mục tiêu</a:t>
            </a:r>
          </a:p>
        </p:txBody>
      </p:sp>
      <p:sp>
        <p:nvSpPr>
          <p:cNvPr id="3" name="Content Placeholder 2"/>
          <p:cNvSpPr>
            <a:spLocks noGrp="1"/>
          </p:cNvSpPr>
          <p:nvPr>
            <p:ph idx="1"/>
          </p:nvPr>
        </p:nvSpPr>
        <p:spPr/>
        <p:txBody>
          <a:bodyPr/>
          <a:lstStyle/>
          <a:p>
            <a:r>
              <a:rPr lang="en-US"/>
              <a:t>Giới thiệu về XSL</a:t>
            </a:r>
          </a:p>
          <a:p>
            <a:r>
              <a:rPr lang="en-US"/>
              <a:t>Làm việc với XSL</a:t>
            </a:r>
          </a:p>
          <a:p>
            <a:r>
              <a:rPr lang="en-US"/>
              <a:t>Giới thiệu về Xpath</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2</a:t>
            </a:fld>
            <a:endParaRPr lang="vi-VN"/>
          </a:p>
        </p:txBody>
      </p:sp>
    </p:spTree>
    <p:extLst>
      <p:ext uri="{BB962C8B-B14F-4D97-AF65-F5344CB8AC3E}">
        <p14:creationId xmlns:p14="http://schemas.microsoft.com/office/powerpoint/2010/main" val="3684544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toán tử trong XPath</a:t>
            </a:r>
          </a:p>
        </p:txBody>
      </p:sp>
      <p:sp>
        <p:nvSpPr>
          <p:cNvPr id="3" name="Content Placeholder 2"/>
          <p:cNvSpPr>
            <a:spLocks noGrp="1"/>
          </p:cNvSpPr>
          <p:nvPr>
            <p:ph idx="1"/>
          </p:nvPr>
        </p:nvSpPr>
        <p:spPr>
          <a:xfrm>
            <a:off x="0" y="646981"/>
            <a:ext cx="12096884" cy="5401732"/>
          </a:xfrm>
        </p:spPr>
        <p:txBody>
          <a:bodyPr/>
          <a:lstStyle/>
          <a:p>
            <a:r>
              <a:rPr lang="en-US"/>
              <a:t>Một biểu thức xpath sẽ trả về một tập các nút, một boolean, một chuỗi, một số</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20</a:t>
            </a:fld>
            <a:endParaRPr lang="vi-VN"/>
          </a:p>
        </p:txBody>
      </p:sp>
      <p:graphicFrame>
        <p:nvGraphicFramePr>
          <p:cNvPr id="8" name="Content Placeholder 5"/>
          <p:cNvGraphicFramePr>
            <a:graphicFrameLocks/>
          </p:cNvGraphicFramePr>
          <p:nvPr>
            <p:extLst>
              <p:ext uri="{D42A27DB-BD31-4B8C-83A1-F6EECF244321}">
                <p14:modId xmlns:p14="http://schemas.microsoft.com/office/powerpoint/2010/main" val="1345680044"/>
              </p:ext>
            </p:extLst>
          </p:nvPr>
        </p:nvGraphicFramePr>
        <p:xfrm>
          <a:off x="357995" y="1203204"/>
          <a:ext cx="10925355" cy="1676401"/>
        </p:xfrm>
        <a:graphic>
          <a:graphicData uri="http://schemas.openxmlformats.org/drawingml/2006/table">
            <a:tbl>
              <a:tblPr>
                <a:tableStyleId>{5C22544A-7EE6-4342-B048-85BDC9FD1C3A}</a:tableStyleId>
              </a:tblPr>
              <a:tblGrid>
                <a:gridCol w="2431403">
                  <a:extLst>
                    <a:ext uri="{9D8B030D-6E8A-4147-A177-3AD203B41FA5}">
                      <a16:colId xmlns:a16="http://schemas.microsoft.com/office/drawing/2014/main" val="20000"/>
                    </a:ext>
                  </a:extLst>
                </a:gridCol>
                <a:gridCol w="8493952">
                  <a:extLst>
                    <a:ext uri="{9D8B030D-6E8A-4147-A177-3AD203B41FA5}">
                      <a16:colId xmlns:a16="http://schemas.microsoft.com/office/drawing/2014/main" val="20001"/>
                    </a:ext>
                  </a:extLst>
                </a:gridCol>
              </a:tblGrid>
              <a:tr h="274329">
                <a:tc>
                  <a:txBody>
                    <a:bodyPr/>
                    <a:lstStyle/>
                    <a:p>
                      <a:pPr marL="0" marR="0" algn="ctr">
                        <a:spcBef>
                          <a:spcPts val="0"/>
                        </a:spcBef>
                        <a:spcAft>
                          <a:spcPts val="0"/>
                        </a:spcAft>
                        <a:tabLst>
                          <a:tab pos="452755" algn="l"/>
                        </a:tabLst>
                      </a:pPr>
                      <a:r>
                        <a:rPr lang="en-US" sz="1800" b="1" dirty="0">
                          <a:solidFill>
                            <a:schemeClr val="bg1"/>
                          </a:solidFill>
                          <a:effectLst/>
                          <a:latin typeface="Calibri" panose="020F0502020204030204" pitchFamily="34" charset="0"/>
                        </a:rPr>
                        <a:t>Operator</a:t>
                      </a:r>
                      <a:endParaRPr lang="en-US" sz="1800" b="1" dirty="0">
                        <a:solidFill>
                          <a:schemeClr val="bg1"/>
                        </a:solidFill>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nchor="ctr">
                    <a:solidFill>
                      <a:schemeClr val="tx2">
                        <a:lumMod val="60000"/>
                        <a:lumOff val="40000"/>
                      </a:schemeClr>
                    </a:solidFill>
                  </a:tcPr>
                </a:tc>
                <a:tc>
                  <a:txBody>
                    <a:bodyPr/>
                    <a:lstStyle/>
                    <a:p>
                      <a:pPr marL="0" marR="0" algn="ctr">
                        <a:spcBef>
                          <a:spcPts val="0"/>
                        </a:spcBef>
                        <a:spcAft>
                          <a:spcPts val="0"/>
                        </a:spcAft>
                        <a:tabLst>
                          <a:tab pos="452755" algn="l"/>
                        </a:tabLst>
                      </a:pPr>
                      <a:r>
                        <a:rPr lang="en-US" sz="1800" b="1" dirty="0">
                          <a:solidFill>
                            <a:schemeClr val="bg1"/>
                          </a:solidFill>
                          <a:effectLst/>
                          <a:latin typeface="Calibri" panose="020F0502020204030204" pitchFamily="34" charset="0"/>
                        </a:rPr>
                        <a:t>Description</a:t>
                      </a:r>
                      <a:endParaRPr lang="en-US" sz="1800" b="1" dirty="0">
                        <a:solidFill>
                          <a:schemeClr val="bg1"/>
                        </a:solidFill>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nchor="ctr">
                    <a:solidFill>
                      <a:schemeClr val="tx2">
                        <a:lumMod val="60000"/>
                        <a:lumOff val="40000"/>
                      </a:schemeClr>
                    </a:solidFill>
                  </a:tcPr>
                </a:tc>
                <a:extLst>
                  <a:ext uri="{0D108BD9-81ED-4DB2-BD59-A6C34878D82A}">
                    <a16:rowId xmlns:a16="http://schemas.microsoft.com/office/drawing/2014/main" val="10000"/>
                  </a:ext>
                </a:extLst>
              </a:tr>
              <a:tr h="411494">
                <a:tc>
                  <a:txBody>
                    <a:bodyPr/>
                    <a:lstStyle/>
                    <a:p>
                      <a:pPr marL="0" marR="0" algn="ctr">
                        <a:spcBef>
                          <a:spcPts val="0"/>
                        </a:spcBef>
                        <a:spcAft>
                          <a:spcPts val="0"/>
                        </a:spcAft>
                        <a:tabLst>
                          <a:tab pos="452755" algn="l"/>
                        </a:tabLst>
                      </a:pPr>
                      <a:r>
                        <a:rPr lang="en-US" sz="1500" dirty="0">
                          <a:effectLst/>
                          <a:latin typeface="Calibri" panose="020F0502020204030204" pitchFamily="34" charset="0"/>
                        </a:rPr>
                        <a:t>/</a:t>
                      </a:r>
                      <a:endParaRPr lang="en-US" sz="1500" dirty="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nchor="ctr"/>
                </a:tc>
                <a:tc>
                  <a:txBody>
                    <a:bodyPr/>
                    <a:lstStyle/>
                    <a:p>
                      <a:pPr marL="0" marR="0">
                        <a:spcBef>
                          <a:spcPts val="300"/>
                        </a:spcBef>
                        <a:spcAft>
                          <a:spcPts val="300"/>
                        </a:spcAft>
                      </a:pPr>
                      <a:r>
                        <a:rPr lang="en-US" sz="1500" dirty="0">
                          <a:effectLst/>
                          <a:latin typeface="Calibri" panose="020F0502020204030204" pitchFamily="34" charset="0"/>
                        </a:rPr>
                        <a:t>Child operator; selects immediate children of the left-side collection.</a:t>
                      </a:r>
                      <a:endParaRPr lang="en-US" sz="1500" dirty="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nchor="ctr"/>
                </a:tc>
                <a:extLst>
                  <a:ext uri="{0D108BD9-81ED-4DB2-BD59-A6C34878D82A}">
                    <a16:rowId xmlns:a16="http://schemas.microsoft.com/office/drawing/2014/main" val="10001"/>
                  </a:ext>
                </a:extLst>
              </a:tr>
              <a:tr h="381013">
                <a:tc>
                  <a:txBody>
                    <a:bodyPr/>
                    <a:lstStyle/>
                    <a:p>
                      <a:pPr marL="0" marR="0" algn="ctr">
                        <a:spcBef>
                          <a:spcPts val="0"/>
                        </a:spcBef>
                        <a:spcAft>
                          <a:spcPts val="0"/>
                        </a:spcAft>
                        <a:tabLst>
                          <a:tab pos="452755" algn="l"/>
                        </a:tabLst>
                      </a:pPr>
                      <a:r>
                        <a:rPr lang="en-US" sz="1500">
                          <a:effectLst/>
                          <a:latin typeface="Calibri" panose="020F0502020204030204" pitchFamily="34" charset="0"/>
                        </a:rPr>
                        <a:t>//</a:t>
                      </a:r>
                      <a:endParaRPr lang="en-US" sz="150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nchor="ctr"/>
                </a:tc>
                <a:tc>
                  <a:txBody>
                    <a:bodyPr/>
                    <a:lstStyle/>
                    <a:p>
                      <a:pPr marL="0" marR="0">
                        <a:spcBef>
                          <a:spcPts val="300"/>
                        </a:spcBef>
                        <a:spcAft>
                          <a:spcPts val="300"/>
                        </a:spcAft>
                      </a:pPr>
                      <a:r>
                        <a:rPr lang="en-US" sz="1500" dirty="0">
                          <a:effectLst/>
                          <a:latin typeface="Calibri" panose="020F0502020204030204" pitchFamily="34" charset="0"/>
                        </a:rPr>
                        <a:t>Recursive descent; searches for the specified element at any depth.</a:t>
                      </a:r>
                      <a:endParaRPr lang="en-US" sz="1500" dirty="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nchor="ctr"/>
                </a:tc>
                <a:extLst>
                  <a:ext uri="{0D108BD9-81ED-4DB2-BD59-A6C34878D82A}">
                    <a16:rowId xmlns:a16="http://schemas.microsoft.com/office/drawing/2014/main" val="10002"/>
                  </a:ext>
                </a:extLst>
              </a:tr>
              <a:tr h="304810">
                <a:tc>
                  <a:txBody>
                    <a:bodyPr/>
                    <a:lstStyle/>
                    <a:p>
                      <a:pPr marL="0" marR="0" algn="ctr">
                        <a:spcBef>
                          <a:spcPts val="0"/>
                        </a:spcBef>
                        <a:spcAft>
                          <a:spcPts val="0"/>
                        </a:spcAft>
                        <a:tabLst>
                          <a:tab pos="452755" algn="l"/>
                        </a:tabLst>
                      </a:pPr>
                      <a:r>
                        <a:rPr lang="en-US" sz="1500">
                          <a:effectLst/>
                          <a:latin typeface="Calibri" panose="020F0502020204030204" pitchFamily="34" charset="0"/>
                        </a:rPr>
                        <a:t>.</a:t>
                      </a:r>
                      <a:endParaRPr lang="en-US" sz="150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nchor="ctr"/>
                </a:tc>
                <a:tc>
                  <a:txBody>
                    <a:bodyPr/>
                    <a:lstStyle/>
                    <a:p>
                      <a:pPr marL="0" marR="0">
                        <a:spcBef>
                          <a:spcPts val="300"/>
                        </a:spcBef>
                        <a:spcAft>
                          <a:spcPts val="300"/>
                        </a:spcAft>
                      </a:pPr>
                      <a:r>
                        <a:rPr lang="en-US" sz="1500" dirty="0">
                          <a:effectLst/>
                          <a:latin typeface="Calibri" panose="020F0502020204030204" pitchFamily="34" charset="0"/>
                        </a:rPr>
                        <a:t>Indicates the current context.</a:t>
                      </a:r>
                      <a:endParaRPr lang="en-US" sz="1500" dirty="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nchor="ctr"/>
                </a:tc>
                <a:extLst>
                  <a:ext uri="{0D108BD9-81ED-4DB2-BD59-A6C34878D82A}">
                    <a16:rowId xmlns:a16="http://schemas.microsoft.com/office/drawing/2014/main" val="10003"/>
                  </a:ext>
                </a:extLst>
              </a:tr>
              <a:tr h="304755">
                <a:tc>
                  <a:txBody>
                    <a:bodyPr/>
                    <a:lstStyle/>
                    <a:p>
                      <a:pPr marL="0" marR="0" algn="ctr">
                        <a:spcBef>
                          <a:spcPts val="0"/>
                        </a:spcBef>
                        <a:spcAft>
                          <a:spcPts val="0"/>
                        </a:spcAft>
                        <a:tabLst>
                          <a:tab pos="452755" algn="l"/>
                        </a:tabLst>
                      </a:pPr>
                      <a:r>
                        <a:rPr lang="en-US" sz="1500">
                          <a:effectLst/>
                          <a:latin typeface="Calibri" panose="020F0502020204030204" pitchFamily="34" charset="0"/>
                        </a:rPr>
                        <a:t>..</a:t>
                      </a:r>
                      <a:endParaRPr lang="en-US" sz="150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nchor="ctr"/>
                </a:tc>
                <a:tc>
                  <a:txBody>
                    <a:bodyPr/>
                    <a:lstStyle/>
                    <a:p>
                      <a:pPr marL="0" marR="0">
                        <a:spcBef>
                          <a:spcPts val="300"/>
                        </a:spcBef>
                        <a:spcAft>
                          <a:spcPts val="300"/>
                        </a:spcAft>
                      </a:pPr>
                      <a:r>
                        <a:rPr lang="en-US" sz="1500" dirty="0">
                          <a:effectLst/>
                          <a:latin typeface="Calibri" panose="020F0502020204030204" pitchFamily="34" charset="0"/>
                        </a:rPr>
                        <a:t>The parent of the current context node.</a:t>
                      </a:r>
                      <a:endParaRPr lang="en-US" sz="1500" dirty="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nchor="ctr"/>
                </a:tc>
                <a:extLst>
                  <a:ext uri="{0D108BD9-81ED-4DB2-BD59-A6C34878D82A}">
                    <a16:rowId xmlns:a16="http://schemas.microsoft.com/office/drawing/2014/main" val="10004"/>
                  </a:ext>
                </a:extLst>
              </a:tr>
            </a:tbl>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805720821"/>
              </p:ext>
            </p:extLst>
          </p:nvPr>
        </p:nvGraphicFramePr>
        <p:xfrm>
          <a:off x="357995" y="3112211"/>
          <a:ext cx="10925355" cy="2857502"/>
        </p:xfrm>
        <a:graphic>
          <a:graphicData uri="http://schemas.openxmlformats.org/drawingml/2006/table">
            <a:tbl>
              <a:tblPr>
                <a:tableStyleId>{5C22544A-7EE6-4342-B048-85BDC9FD1C3A}</a:tableStyleId>
              </a:tblPr>
              <a:tblGrid>
                <a:gridCol w="4060751">
                  <a:extLst>
                    <a:ext uri="{9D8B030D-6E8A-4147-A177-3AD203B41FA5}">
                      <a16:colId xmlns:a16="http://schemas.microsoft.com/office/drawing/2014/main" val="20000"/>
                    </a:ext>
                  </a:extLst>
                </a:gridCol>
                <a:gridCol w="6864604">
                  <a:extLst>
                    <a:ext uri="{9D8B030D-6E8A-4147-A177-3AD203B41FA5}">
                      <a16:colId xmlns:a16="http://schemas.microsoft.com/office/drawing/2014/main" val="20001"/>
                    </a:ext>
                  </a:extLst>
                </a:gridCol>
              </a:tblGrid>
              <a:tr h="274318">
                <a:tc>
                  <a:txBody>
                    <a:bodyPr/>
                    <a:lstStyle/>
                    <a:p>
                      <a:pPr marL="0" marR="0" algn="ctr">
                        <a:spcBef>
                          <a:spcPts val="750"/>
                        </a:spcBef>
                        <a:spcAft>
                          <a:spcPts val="750"/>
                        </a:spcAft>
                      </a:pPr>
                      <a:r>
                        <a:rPr lang="en-US" sz="1800" b="1" dirty="0">
                          <a:solidFill>
                            <a:schemeClr val="bg1"/>
                          </a:solidFill>
                          <a:effectLst/>
                          <a:latin typeface="Calibri" panose="020F0502020204030204" pitchFamily="34" charset="0"/>
                        </a:rPr>
                        <a:t>Expression</a:t>
                      </a:r>
                      <a:endParaRPr lang="en-US" sz="1800" b="1" dirty="0">
                        <a:solidFill>
                          <a:schemeClr val="bg1"/>
                        </a:solidFill>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solidFill>
                      <a:schemeClr val="tx2">
                        <a:lumMod val="60000"/>
                        <a:lumOff val="40000"/>
                      </a:schemeClr>
                    </a:solidFill>
                  </a:tcPr>
                </a:tc>
                <a:tc>
                  <a:txBody>
                    <a:bodyPr/>
                    <a:lstStyle/>
                    <a:p>
                      <a:pPr marL="0" marR="0" algn="ctr">
                        <a:spcBef>
                          <a:spcPts val="750"/>
                        </a:spcBef>
                        <a:spcAft>
                          <a:spcPts val="750"/>
                        </a:spcAft>
                      </a:pPr>
                      <a:r>
                        <a:rPr lang="en-US" sz="1800" b="1" dirty="0">
                          <a:solidFill>
                            <a:schemeClr val="bg1"/>
                          </a:solidFill>
                          <a:effectLst/>
                          <a:latin typeface="Calibri" panose="020F0502020204030204" pitchFamily="34" charset="0"/>
                        </a:rPr>
                        <a:t>Refers to</a:t>
                      </a:r>
                      <a:endParaRPr lang="en-US" sz="1800" b="1" dirty="0">
                        <a:solidFill>
                          <a:schemeClr val="bg1"/>
                        </a:solidFill>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solidFill>
                      <a:schemeClr val="tx2">
                        <a:lumMod val="60000"/>
                        <a:lumOff val="40000"/>
                      </a:schemeClr>
                    </a:solidFill>
                  </a:tcPr>
                </a:tc>
                <a:extLst>
                  <a:ext uri="{0D108BD9-81ED-4DB2-BD59-A6C34878D82A}">
                    <a16:rowId xmlns:a16="http://schemas.microsoft.com/office/drawing/2014/main" val="10000"/>
                  </a:ext>
                </a:extLst>
              </a:tr>
              <a:tr h="632462">
                <a:tc>
                  <a:txBody>
                    <a:bodyPr/>
                    <a:lstStyle/>
                    <a:p>
                      <a:pPr marL="0" marR="0">
                        <a:spcBef>
                          <a:spcPts val="300"/>
                        </a:spcBef>
                        <a:spcAft>
                          <a:spcPts val="300"/>
                        </a:spcAft>
                      </a:pPr>
                      <a:r>
                        <a:rPr lang="en-US" sz="1500" dirty="0">
                          <a:effectLst/>
                          <a:latin typeface="Calibri" panose="020F0502020204030204" pitchFamily="34" charset="0"/>
                        </a:rPr>
                        <a:t>Author/</a:t>
                      </a:r>
                      <a:r>
                        <a:rPr lang="en-US" sz="1500" dirty="0" err="1">
                          <a:effectLst/>
                          <a:latin typeface="Calibri" panose="020F0502020204030204" pitchFamily="34" charset="0"/>
                        </a:rPr>
                        <a:t>FirstName</a:t>
                      </a:r>
                      <a:endParaRPr lang="en-US" sz="1500" dirty="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tc>
                <a:tc>
                  <a:txBody>
                    <a:bodyPr/>
                    <a:lstStyle/>
                    <a:p>
                      <a:pPr marL="0" marR="0">
                        <a:spcBef>
                          <a:spcPts val="0"/>
                        </a:spcBef>
                        <a:spcAft>
                          <a:spcPts val="0"/>
                        </a:spcAft>
                      </a:pPr>
                      <a:r>
                        <a:rPr lang="en-US" sz="1500" dirty="0">
                          <a:effectLst/>
                          <a:latin typeface="Calibri" panose="020F0502020204030204" pitchFamily="34" charset="0"/>
                        </a:rPr>
                        <a:t>All &lt;</a:t>
                      </a:r>
                      <a:r>
                        <a:rPr lang="en-US" sz="1500" dirty="0" err="1">
                          <a:effectLst/>
                          <a:latin typeface="Calibri" panose="020F0502020204030204" pitchFamily="34" charset="0"/>
                        </a:rPr>
                        <a:t>FirstName</a:t>
                      </a:r>
                      <a:r>
                        <a:rPr lang="en-US" sz="1500" dirty="0">
                          <a:effectLst/>
                          <a:latin typeface="Calibri" panose="020F0502020204030204" pitchFamily="34" charset="0"/>
                        </a:rPr>
                        <a:t>&gt; elements within an &lt;Author&gt; element of the current context node.</a:t>
                      </a:r>
                      <a:endParaRPr lang="en-US" sz="1500" dirty="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tc>
                <a:extLst>
                  <a:ext uri="{0D108BD9-81ED-4DB2-BD59-A6C34878D82A}">
                    <a16:rowId xmlns:a16="http://schemas.microsoft.com/office/drawing/2014/main" val="10001"/>
                  </a:ext>
                </a:extLst>
              </a:tr>
              <a:tr h="632462">
                <a:tc>
                  <a:txBody>
                    <a:bodyPr/>
                    <a:lstStyle/>
                    <a:p>
                      <a:pPr marL="0" marR="0">
                        <a:spcBef>
                          <a:spcPts val="300"/>
                        </a:spcBef>
                        <a:spcAft>
                          <a:spcPts val="300"/>
                        </a:spcAft>
                      </a:pPr>
                      <a:r>
                        <a:rPr lang="en-US" sz="1500">
                          <a:effectLst/>
                          <a:latin typeface="Calibri" panose="020F0502020204030204" pitchFamily="34" charset="0"/>
                        </a:rPr>
                        <a:t>BookStore//Title</a:t>
                      </a:r>
                      <a:endParaRPr lang="en-US" sz="150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tc>
                <a:tc>
                  <a:txBody>
                    <a:bodyPr/>
                    <a:lstStyle/>
                    <a:p>
                      <a:pPr marL="0" marR="0">
                        <a:spcBef>
                          <a:spcPts val="0"/>
                        </a:spcBef>
                        <a:spcAft>
                          <a:spcPts val="0"/>
                        </a:spcAft>
                      </a:pPr>
                      <a:r>
                        <a:rPr lang="en-US" sz="1500" dirty="0">
                          <a:effectLst/>
                          <a:latin typeface="Calibri" panose="020F0502020204030204" pitchFamily="34" charset="0"/>
                        </a:rPr>
                        <a:t>All &lt;Title&gt; elements one or more levels deep in the &lt;</a:t>
                      </a:r>
                      <a:r>
                        <a:rPr lang="en-US" sz="1500" dirty="0" err="1">
                          <a:effectLst/>
                          <a:latin typeface="Calibri" panose="020F0502020204030204" pitchFamily="34" charset="0"/>
                        </a:rPr>
                        <a:t>BookStore</a:t>
                      </a:r>
                      <a:r>
                        <a:rPr lang="en-US" sz="1500" dirty="0">
                          <a:effectLst/>
                          <a:latin typeface="Calibri" panose="020F0502020204030204" pitchFamily="34" charset="0"/>
                        </a:rPr>
                        <a:t>&gt; element.</a:t>
                      </a:r>
                      <a:endParaRPr lang="en-US" sz="1500" dirty="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tc>
                <a:extLst>
                  <a:ext uri="{0D108BD9-81ED-4DB2-BD59-A6C34878D82A}">
                    <a16:rowId xmlns:a16="http://schemas.microsoft.com/office/drawing/2014/main" val="10002"/>
                  </a:ext>
                </a:extLst>
              </a:tr>
              <a:tr h="632462">
                <a:tc>
                  <a:txBody>
                    <a:bodyPr/>
                    <a:lstStyle/>
                    <a:p>
                      <a:pPr marL="0" marR="0">
                        <a:spcBef>
                          <a:spcPts val="300"/>
                        </a:spcBef>
                        <a:spcAft>
                          <a:spcPts val="300"/>
                        </a:spcAft>
                      </a:pPr>
                      <a:r>
                        <a:rPr lang="en-US" sz="1500">
                          <a:effectLst/>
                          <a:latin typeface="Calibri" panose="020F0502020204030204" pitchFamily="34" charset="0"/>
                        </a:rPr>
                        <a:t>BookStore/*/Title</a:t>
                      </a:r>
                      <a:endParaRPr lang="en-US" sz="150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tc>
                <a:tc>
                  <a:txBody>
                    <a:bodyPr/>
                    <a:lstStyle/>
                    <a:p>
                      <a:pPr marL="0" marR="0">
                        <a:spcBef>
                          <a:spcPts val="0"/>
                        </a:spcBef>
                        <a:spcAft>
                          <a:spcPts val="0"/>
                        </a:spcAft>
                      </a:pPr>
                      <a:r>
                        <a:rPr lang="en-US" sz="1500" dirty="0">
                          <a:effectLst/>
                          <a:latin typeface="Calibri" panose="020F0502020204030204" pitchFamily="34" charset="0"/>
                        </a:rPr>
                        <a:t>All &lt;Title&gt; elements that are grandchildren of &lt;</a:t>
                      </a:r>
                      <a:r>
                        <a:rPr lang="en-US" sz="1500" dirty="0" err="1">
                          <a:effectLst/>
                          <a:latin typeface="Calibri" panose="020F0502020204030204" pitchFamily="34" charset="0"/>
                        </a:rPr>
                        <a:t>BookStore</a:t>
                      </a:r>
                      <a:r>
                        <a:rPr lang="en-US" sz="1500" dirty="0">
                          <a:effectLst/>
                          <a:latin typeface="Calibri" panose="020F0502020204030204" pitchFamily="34" charset="0"/>
                        </a:rPr>
                        <a:t>&gt; elements.</a:t>
                      </a:r>
                      <a:endParaRPr lang="en-US" sz="1500" dirty="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tc>
                <a:extLst>
                  <a:ext uri="{0D108BD9-81ED-4DB2-BD59-A6C34878D82A}">
                    <a16:rowId xmlns:a16="http://schemas.microsoft.com/office/drawing/2014/main" val="10003"/>
                  </a:ext>
                </a:extLst>
              </a:tr>
              <a:tr h="685796">
                <a:tc>
                  <a:txBody>
                    <a:bodyPr/>
                    <a:lstStyle/>
                    <a:p>
                      <a:pPr marL="0" marR="0">
                        <a:spcBef>
                          <a:spcPts val="300"/>
                        </a:spcBef>
                        <a:spcAft>
                          <a:spcPts val="300"/>
                        </a:spcAft>
                      </a:pPr>
                      <a:r>
                        <a:rPr lang="en-US" sz="1500">
                          <a:effectLst/>
                          <a:latin typeface="Calibri" panose="020F0502020204030204" pitchFamily="34" charset="0"/>
                        </a:rPr>
                        <a:t>BookStore//Book/Excerpt//Work </a:t>
                      </a:r>
                      <a:endParaRPr lang="en-US" sz="150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tc>
                <a:tc>
                  <a:txBody>
                    <a:bodyPr/>
                    <a:lstStyle/>
                    <a:p>
                      <a:pPr marL="0" marR="0">
                        <a:spcBef>
                          <a:spcPts val="0"/>
                        </a:spcBef>
                        <a:spcAft>
                          <a:spcPts val="0"/>
                        </a:spcAft>
                      </a:pPr>
                      <a:r>
                        <a:rPr lang="en-US" sz="1500" dirty="0">
                          <a:effectLst/>
                          <a:latin typeface="Calibri" panose="020F0502020204030204" pitchFamily="34" charset="0"/>
                        </a:rPr>
                        <a:t>All &lt;Work&gt; elements anywhere inside &lt;Excerpt&gt; children of &lt;Book&gt; elements, anywhere inside the &lt;</a:t>
                      </a:r>
                      <a:r>
                        <a:rPr lang="en-US" sz="1500" dirty="0" err="1">
                          <a:effectLst/>
                          <a:latin typeface="Calibri" panose="020F0502020204030204" pitchFamily="34" charset="0"/>
                        </a:rPr>
                        <a:t>BookStore</a:t>
                      </a:r>
                      <a:r>
                        <a:rPr lang="en-US" sz="1500" dirty="0">
                          <a:effectLst/>
                          <a:latin typeface="Calibri" panose="020F0502020204030204" pitchFamily="34" charset="0"/>
                        </a:rPr>
                        <a:t>&gt; element.</a:t>
                      </a:r>
                      <a:endParaRPr lang="en-US" sz="1500" dirty="0">
                        <a:effectLst/>
                        <a:latin typeface="Calibri" panose="020F0502020204030204" pitchFamily="34" charset="0"/>
                        <a:ea typeface="Times New Roman" panose="02020603050405020304" pitchFamily="18" charset="0"/>
                        <a:cs typeface="Tahoma" panose="020B0604030504040204" pitchFamily="34"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37906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toán tử trong XPath</a:t>
            </a:r>
          </a:p>
        </p:txBody>
      </p:sp>
      <p:sp>
        <p:nvSpPr>
          <p:cNvPr id="3" name="Content Placeholder 2"/>
          <p:cNvSpPr>
            <a:spLocks noGrp="1"/>
          </p:cNvSpPr>
          <p:nvPr>
            <p:ph idx="1"/>
          </p:nvPr>
        </p:nvSpPr>
        <p:spPr>
          <a:xfrm>
            <a:off x="0" y="646981"/>
            <a:ext cx="12096884" cy="5401732"/>
          </a:xfrm>
        </p:spPr>
        <p:txBody>
          <a:bodyPr/>
          <a:lstStyle/>
          <a:p>
            <a:endParaRPr lang="en-US"/>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21</a:t>
            </a:fld>
            <a:endParaRPr lang="vi-VN"/>
          </a:p>
        </p:txBody>
      </p:sp>
      <p:graphicFrame>
        <p:nvGraphicFramePr>
          <p:cNvPr id="10" name="Table 9"/>
          <p:cNvGraphicFramePr>
            <a:graphicFrameLocks noGrp="1"/>
          </p:cNvGraphicFramePr>
          <p:nvPr>
            <p:extLst>
              <p:ext uri="{D42A27DB-BD31-4B8C-83A1-F6EECF244321}">
                <p14:modId xmlns:p14="http://schemas.microsoft.com/office/powerpoint/2010/main" val="1590918084"/>
              </p:ext>
            </p:extLst>
          </p:nvPr>
        </p:nvGraphicFramePr>
        <p:xfrm>
          <a:off x="374261" y="949631"/>
          <a:ext cx="11202388" cy="4352923"/>
        </p:xfrm>
        <a:graphic>
          <a:graphicData uri="http://schemas.openxmlformats.org/drawingml/2006/table">
            <a:tbl>
              <a:tblPr>
                <a:tableStyleId>{5C22544A-7EE6-4342-B048-85BDC9FD1C3A}</a:tableStyleId>
              </a:tblPr>
              <a:tblGrid>
                <a:gridCol w="1518991">
                  <a:extLst>
                    <a:ext uri="{9D8B030D-6E8A-4147-A177-3AD203B41FA5}">
                      <a16:colId xmlns:a16="http://schemas.microsoft.com/office/drawing/2014/main" val="20000"/>
                    </a:ext>
                  </a:extLst>
                </a:gridCol>
                <a:gridCol w="3442986">
                  <a:extLst>
                    <a:ext uri="{9D8B030D-6E8A-4147-A177-3AD203B41FA5}">
                      <a16:colId xmlns:a16="http://schemas.microsoft.com/office/drawing/2014/main" val="20001"/>
                    </a:ext>
                  </a:extLst>
                </a:gridCol>
                <a:gridCol w="2480989">
                  <a:extLst>
                    <a:ext uri="{9D8B030D-6E8A-4147-A177-3AD203B41FA5}">
                      <a16:colId xmlns:a16="http://schemas.microsoft.com/office/drawing/2014/main" val="20002"/>
                    </a:ext>
                  </a:extLst>
                </a:gridCol>
                <a:gridCol w="3759422">
                  <a:extLst>
                    <a:ext uri="{9D8B030D-6E8A-4147-A177-3AD203B41FA5}">
                      <a16:colId xmlns:a16="http://schemas.microsoft.com/office/drawing/2014/main" val="20003"/>
                    </a:ext>
                  </a:extLst>
                </a:gridCol>
              </a:tblGrid>
              <a:tr h="293488">
                <a:tc>
                  <a:txBody>
                    <a:bodyPr/>
                    <a:lstStyle/>
                    <a:p>
                      <a:pPr marL="0" marR="0" algn="ctr">
                        <a:lnSpc>
                          <a:spcPct val="107000"/>
                        </a:lnSpc>
                        <a:spcBef>
                          <a:spcPts val="1700"/>
                        </a:spcBef>
                        <a:spcAft>
                          <a:spcPts val="0"/>
                        </a:spcAft>
                      </a:pPr>
                      <a:r>
                        <a:rPr lang="en-US" sz="1800" b="1" dirty="0">
                          <a:solidFill>
                            <a:schemeClr val="bg1"/>
                          </a:solidFill>
                          <a:effectLst/>
                          <a:latin typeface="Calibri" panose="020F0502020204030204" pitchFamily="34" charset="0"/>
                        </a:rPr>
                        <a:t>Operator</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solidFill>
                      <a:schemeClr val="tx2">
                        <a:lumMod val="60000"/>
                        <a:lumOff val="40000"/>
                      </a:schemeClr>
                    </a:solidFill>
                  </a:tcPr>
                </a:tc>
                <a:tc>
                  <a:txBody>
                    <a:bodyPr/>
                    <a:lstStyle/>
                    <a:p>
                      <a:pPr marL="0" marR="0" algn="ctr">
                        <a:lnSpc>
                          <a:spcPct val="107000"/>
                        </a:lnSpc>
                        <a:spcBef>
                          <a:spcPts val="1700"/>
                        </a:spcBef>
                        <a:spcAft>
                          <a:spcPts val="0"/>
                        </a:spcAft>
                      </a:pPr>
                      <a:r>
                        <a:rPr lang="en-US" sz="1800" b="1" dirty="0">
                          <a:solidFill>
                            <a:schemeClr val="bg1"/>
                          </a:solidFill>
                          <a:effectLst/>
                          <a:latin typeface="Calibri" panose="020F0502020204030204" pitchFamily="34" charset="0"/>
                        </a:rPr>
                        <a:t>Description</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solidFill>
                      <a:schemeClr val="tx2">
                        <a:lumMod val="60000"/>
                        <a:lumOff val="40000"/>
                      </a:schemeClr>
                    </a:solidFill>
                  </a:tcPr>
                </a:tc>
                <a:tc>
                  <a:txBody>
                    <a:bodyPr/>
                    <a:lstStyle/>
                    <a:p>
                      <a:pPr marL="0" marR="0" algn="ctr">
                        <a:lnSpc>
                          <a:spcPct val="107000"/>
                        </a:lnSpc>
                        <a:spcBef>
                          <a:spcPts val="1700"/>
                        </a:spcBef>
                        <a:spcAft>
                          <a:spcPts val="0"/>
                        </a:spcAft>
                      </a:pPr>
                      <a:r>
                        <a:rPr lang="en-US" sz="1800" b="1" dirty="0">
                          <a:solidFill>
                            <a:schemeClr val="bg1"/>
                          </a:solidFill>
                          <a:effectLst/>
                          <a:latin typeface="Calibri" panose="020F0502020204030204" pitchFamily="34" charset="0"/>
                        </a:rPr>
                        <a:t>Example</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solidFill>
                      <a:schemeClr val="tx2">
                        <a:lumMod val="60000"/>
                        <a:lumOff val="40000"/>
                      </a:schemeClr>
                    </a:solidFill>
                  </a:tcPr>
                </a:tc>
                <a:tc>
                  <a:txBody>
                    <a:bodyPr/>
                    <a:lstStyle/>
                    <a:p>
                      <a:pPr marL="0" marR="0" algn="ctr">
                        <a:lnSpc>
                          <a:spcPct val="107000"/>
                        </a:lnSpc>
                        <a:spcBef>
                          <a:spcPts val="1700"/>
                        </a:spcBef>
                        <a:spcAft>
                          <a:spcPts val="0"/>
                        </a:spcAft>
                      </a:pPr>
                      <a:r>
                        <a:rPr lang="en-US" sz="1800" b="1" dirty="0">
                          <a:solidFill>
                            <a:schemeClr val="bg1"/>
                          </a:solidFill>
                          <a:effectLst/>
                          <a:latin typeface="Calibri" panose="020F0502020204030204" pitchFamily="34" charset="0"/>
                        </a:rPr>
                        <a:t>Return value</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solidFill>
                      <a:schemeClr val="tx2">
                        <a:lumMod val="60000"/>
                        <a:lumOff val="40000"/>
                      </a:schemeClr>
                    </a:solidFill>
                  </a:tcPr>
                </a:tc>
                <a:extLst>
                  <a:ext uri="{0D108BD9-81ED-4DB2-BD59-A6C34878D82A}">
                    <a16:rowId xmlns:a16="http://schemas.microsoft.com/office/drawing/2014/main" val="10000"/>
                  </a:ext>
                </a:extLst>
              </a:tr>
              <a:tr h="456551">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nSpc>
                          <a:spcPct val="107000"/>
                        </a:lnSpc>
                        <a:spcBef>
                          <a:spcPts val="1700"/>
                        </a:spcBef>
                        <a:spcAft>
                          <a:spcPts val="0"/>
                        </a:spcAft>
                      </a:pPr>
                      <a:r>
                        <a:rPr lang="en-US" sz="1400" dirty="0">
                          <a:effectLst/>
                          <a:latin typeface="Calibri" panose="020F0502020204030204" pitchFamily="34" charset="0"/>
                        </a:rPr>
                        <a:t>Computes two node-sets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//book | //cd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nSpc>
                          <a:spcPct val="107000"/>
                        </a:lnSpc>
                        <a:spcBef>
                          <a:spcPts val="1700"/>
                        </a:spcBef>
                        <a:spcAft>
                          <a:spcPts val="0"/>
                        </a:spcAft>
                      </a:pPr>
                      <a:r>
                        <a:rPr lang="en-US" sz="1400" dirty="0">
                          <a:effectLst/>
                          <a:latin typeface="Calibri" panose="020F0502020204030204" pitchFamily="34" charset="0"/>
                        </a:rPr>
                        <a:t>Returns a node-set with all book and cd elements.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extLst>
                  <a:ext uri="{0D108BD9-81ED-4DB2-BD59-A6C34878D82A}">
                    <a16:rowId xmlns:a16="http://schemas.microsoft.com/office/drawing/2014/main" val="10001"/>
                  </a:ext>
                </a:extLst>
              </a:tr>
              <a:tr h="228276">
                <a:tc>
                  <a:txBody>
                    <a:bodyPr/>
                    <a:lstStyle/>
                    <a:p>
                      <a:pPr marL="0" marR="0" algn="just">
                        <a:lnSpc>
                          <a:spcPct val="107000"/>
                        </a:lnSpc>
                        <a:spcBef>
                          <a:spcPts val="1700"/>
                        </a:spcBef>
                        <a:spcAft>
                          <a:spcPts val="0"/>
                        </a:spcAft>
                      </a:pPr>
                      <a:r>
                        <a:rPr lang="en-US" sz="1400">
                          <a:effectLst/>
                          <a:latin typeface="Calibri" panose="020F0502020204030204" pitchFamily="34"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Addition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36+14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50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extLst>
                  <a:ext uri="{0D108BD9-81ED-4DB2-BD59-A6C34878D82A}">
                    <a16:rowId xmlns:a16="http://schemas.microsoft.com/office/drawing/2014/main" val="10002"/>
                  </a:ext>
                </a:extLst>
              </a:tr>
              <a:tr h="228276">
                <a:tc>
                  <a:txBody>
                    <a:bodyPr/>
                    <a:lstStyle/>
                    <a:p>
                      <a:pPr marL="0" marR="0" algn="just">
                        <a:lnSpc>
                          <a:spcPct val="107000"/>
                        </a:lnSpc>
                        <a:spcBef>
                          <a:spcPts val="1700"/>
                        </a:spcBef>
                        <a:spcAft>
                          <a:spcPts val="0"/>
                        </a:spcAft>
                      </a:pPr>
                      <a:r>
                        <a:rPr lang="en-US" sz="1400">
                          <a:effectLst/>
                          <a:latin typeface="Calibri" panose="020F0502020204030204" pitchFamily="34"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Subtraction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36-14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22</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extLst>
                  <a:ext uri="{0D108BD9-81ED-4DB2-BD59-A6C34878D82A}">
                    <a16:rowId xmlns:a16="http://schemas.microsoft.com/office/drawing/2014/main" val="10003"/>
                  </a:ext>
                </a:extLst>
              </a:tr>
              <a:tr h="228276">
                <a:tc>
                  <a:txBody>
                    <a:bodyPr/>
                    <a:lstStyle/>
                    <a:p>
                      <a:pPr marL="0" marR="0" algn="just">
                        <a:lnSpc>
                          <a:spcPct val="107000"/>
                        </a:lnSpc>
                        <a:spcBef>
                          <a:spcPts val="1700"/>
                        </a:spcBef>
                        <a:spcAft>
                          <a:spcPts val="0"/>
                        </a:spcAft>
                      </a:pPr>
                      <a:r>
                        <a:rPr lang="en-US" sz="1400">
                          <a:effectLst/>
                          <a:latin typeface="Calibri" panose="020F0502020204030204" pitchFamily="34"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Multiplication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6*4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24</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extLst>
                  <a:ext uri="{0D108BD9-81ED-4DB2-BD59-A6C34878D82A}">
                    <a16:rowId xmlns:a16="http://schemas.microsoft.com/office/drawing/2014/main" val="10004"/>
                  </a:ext>
                </a:extLst>
              </a:tr>
              <a:tr h="228276">
                <a:tc>
                  <a:txBody>
                    <a:bodyPr/>
                    <a:lstStyle/>
                    <a:p>
                      <a:pPr marL="0" marR="0" algn="just">
                        <a:lnSpc>
                          <a:spcPct val="107000"/>
                        </a:lnSpc>
                        <a:spcBef>
                          <a:spcPts val="1700"/>
                        </a:spcBef>
                        <a:spcAft>
                          <a:spcPts val="0"/>
                        </a:spcAft>
                      </a:pPr>
                      <a:r>
                        <a:rPr lang="en-US" sz="1400">
                          <a:effectLst/>
                          <a:latin typeface="Calibri" panose="020F0502020204030204" pitchFamily="34" charset="0"/>
                        </a:rPr>
                        <a:t>div</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Division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28 div 14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2</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extLst>
                  <a:ext uri="{0D108BD9-81ED-4DB2-BD59-A6C34878D82A}">
                    <a16:rowId xmlns:a16="http://schemas.microsoft.com/office/drawing/2014/main" val="10005"/>
                  </a:ext>
                </a:extLst>
              </a:tr>
              <a:tr h="672445">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Equal</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price=9.50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true, if price is 9.50</a:t>
                      </a:r>
                    </a:p>
                    <a:p>
                      <a:pPr marL="0" marR="0" algn="just">
                        <a:lnSpc>
                          <a:spcPct val="107000"/>
                        </a:lnSpc>
                        <a:spcBef>
                          <a:spcPts val="1700"/>
                        </a:spcBef>
                        <a:spcAft>
                          <a:spcPts val="0"/>
                        </a:spcAft>
                      </a:pPr>
                      <a:r>
                        <a:rPr lang="en-US" sz="1400" dirty="0">
                          <a:effectLst/>
                          <a:latin typeface="Calibri" panose="020F0502020204030204" pitchFamily="34" charset="0"/>
                        </a:rPr>
                        <a:t>false, if price is 9.60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extLst>
                  <a:ext uri="{0D108BD9-81ED-4DB2-BD59-A6C34878D82A}">
                    <a16:rowId xmlns:a16="http://schemas.microsoft.com/office/drawing/2014/main" val="10006"/>
                  </a:ext>
                </a:extLst>
              </a:tr>
              <a:tr h="672445">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Not Equal</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price!=9.50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true, if price is 9.90</a:t>
                      </a:r>
                    </a:p>
                    <a:p>
                      <a:pPr marL="0" marR="0" algn="just">
                        <a:lnSpc>
                          <a:spcPct val="107000"/>
                        </a:lnSpc>
                        <a:spcBef>
                          <a:spcPts val="1700"/>
                        </a:spcBef>
                        <a:spcAft>
                          <a:spcPts val="0"/>
                        </a:spcAft>
                      </a:pPr>
                      <a:r>
                        <a:rPr lang="en-US" sz="1400" dirty="0">
                          <a:effectLst/>
                          <a:latin typeface="Calibri" panose="020F0502020204030204" pitchFamily="34" charset="0"/>
                        </a:rPr>
                        <a:t>false, if price is 9.50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extLst>
                  <a:ext uri="{0D108BD9-81ED-4DB2-BD59-A6C34878D82A}">
                    <a16:rowId xmlns:a16="http://schemas.microsoft.com/office/drawing/2014/main" val="10007"/>
                  </a:ext>
                </a:extLst>
              </a:tr>
              <a:tr h="672445">
                <a:tc>
                  <a:txBody>
                    <a:bodyPr/>
                    <a:lstStyle/>
                    <a:p>
                      <a:pPr marL="0" marR="0" algn="just">
                        <a:lnSpc>
                          <a:spcPct val="107000"/>
                        </a:lnSpc>
                        <a:spcBef>
                          <a:spcPts val="1700"/>
                        </a:spcBef>
                        <a:spcAft>
                          <a:spcPts val="0"/>
                        </a:spcAft>
                      </a:pPr>
                      <a:r>
                        <a:rPr lang="en-US" sz="1400">
                          <a:effectLst/>
                          <a:latin typeface="Calibri" panose="020F0502020204030204" pitchFamily="34" charset="0"/>
                        </a:rPr>
                        <a:t>&lt;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less than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price&lt;9.50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true, if price is 9.00</a:t>
                      </a:r>
                    </a:p>
                    <a:p>
                      <a:pPr marL="0" marR="0" algn="just">
                        <a:lnSpc>
                          <a:spcPct val="107000"/>
                        </a:lnSpc>
                        <a:spcBef>
                          <a:spcPts val="1700"/>
                        </a:spcBef>
                        <a:spcAft>
                          <a:spcPts val="0"/>
                        </a:spcAft>
                      </a:pPr>
                      <a:r>
                        <a:rPr lang="en-US" sz="1400" dirty="0">
                          <a:effectLst/>
                          <a:latin typeface="Calibri" panose="020F0502020204030204" pitchFamily="34" charset="0"/>
                        </a:rPr>
                        <a:t>false, if price is 9.50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extLst>
                  <a:ext uri="{0D108BD9-81ED-4DB2-BD59-A6C34878D82A}">
                    <a16:rowId xmlns:a16="http://schemas.microsoft.com/office/drawing/2014/main" val="10008"/>
                  </a:ext>
                </a:extLst>
              </a:tr>
              <a:tr h="672445">
                <a:tc>
                  <a:txBody>
                    <a:bodyPr/>
                    <a:lstStyle/>
                    <a:p>
                      <a:pPr marL="0" marR="0" algn="just">
                        <a:lnSpc>
                          <a:spcPct val="107000"/>
                        </a:lnSpc>
                        <a:spcBef>
                          <a:spcPts val="1700"/>
                        </a:spcBef>
                        <a:spcAft>
                          <a:spcPts val="0"/>
                        </a:spcAft>
                      </a:pPr>
                      <a:r>
                        <a:rPr lang="en-US" sz="1400">
                          <a:effectLst/>
                          <a:latin typeface="Calibri" panose="020F0502020204030204" pitchFamily="34" charset="0"/>
                        </a:rPr>
                        <a:t>&lt;=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less than or equal to</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price&lt;=9.50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true, if price is 9.00</a:t>
                      </a:r>
                    </a:p>
                    <a:p>
                      <a:pPr marL="0" marR="0" algn="just">
                        <a:lnSpc>
                          <a:spcPct val="107000"/>
                        </a:lnSpc>
                        <a:spcBef>
                          <a:spcPts val="1700"/>
                        </a:spcBef>
                        <a:spcAft>
                          <a:spcPts val="0"/>
                        </a:spcAft>
                      </a:pPr>
                      <a:r>
                        <a:rPr lang="en-US" sz="1400" dirty="0">
                          <a:effectLst/>
                          <a:latin typeface="Calibri" panose="020F0502020204030204" pitchFamily="34" charset="0"/>
                        </a:rPr>
                        <a:t>false, if price is 9.60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82" marR="55982"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71568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toán tử trong XPath</a:t>
            </a:r>
          </a:p>
        </p:txBody>
      </p:sp>
      <p:sp>
        <p:nvSpPr>
          <p:cNvPr id="3" name="Content Placeholder 2"/>
          <p:cNvSpPr>
            <a:spLocks noGrp="1"/>
          </p:cNvSpPr>
          <p:nvPr>
            <p:ph idx="1"/>
          </p:nvPr>
        </p:nvSpPr>
        <p:spPr>
          <a:xfrm>
            <a:off x="0" y="646981"/>
            <a:ext cx="12096884" cy="5401732"/>
          </a:xfrm>
        </p:spPr>
        <p:txBody>
          <a:bodyPr/>
          <a:lstStyle/>
          <a:p>
            <a:endParaRPr lang="en-US"/>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22</a:t>
            </a:fld>
            <a:endParaRPr lang="vi-VN"/>
          </a:p>
        </p:txBody>
      </p:sp>
      <p:graphicFrame>
        <p:nvGraphicFramePr>
          <p:cNvPr id="7" name="Table 6"/>
          <p:cNvGraphicFramePr>
            <a:graphicFrameLocks noGrp="1"/>
          </p:cNvGraphicFramePr>
          <p:nvPr>
            <p:extLst>
              <p:ext uri="{D42A27DB-BD31-4B8C-83A1-F6EECF244321}">
                <p14:modId xmlns:p14="http://schemas.microsoft.com/office/powerpoint/2010/main" val="1882158038"/>
              </p:ext>
            </p:extLst>
          </p:nvPr>
        </p:nvGraphicFramePr>
        <p:xfrm>
          <a:off x="247291" y="949631"/>
          <a:ext cx="9854242" cy="3271836"/>
        </p:xfrm>
        <a:graphic>
          <a:graphicData uri="http://schemas.openxmlformats.org/drawingml/2006/table">
            <a:tbl>
              <a:tblPr>
                <a:tableStyleId>{5C22544A-7EE6-4342-B048-85BDC9FD1C3A}</a:tableStyleId>
              </a:tblPr>
              <a:tblGrid>
                <a:gridCol w="1259386">
                  <a:extLst>
                    <a:ext uri="{9D8B030D-6E8A-4147-A177-3AD203B41FA5}">
                      <a16:colId xmlns:a16="http://schemas.microsoft.com/office/drawing/2014/main" val="20000"/>
                    </a:ext>
                  </a:extLst>
                </a:gridCol>
                <a:gridCol w="3055950">
                  <a:extLst>
                    <a:ext uri="{9D8B030D-6E8A-4147-A177-3AD203B41FA5}">
                      <a16:colId xmlns:a16="http://schemas.microsoft.com/office/drawing/2014/main" val="20001"/>
                    </a:ext>
                  </a:extLst>
                </a:gridCol>
                <a:gridCol w="2202093">
                  <a:extLst>
                    <a:ext uri="{9D8B030D-6E8A-4147-A177-3AD203B41FA5}">
                      <a16:colId xmlns:a16="http://schemas.microsoft.com/office/drawing/2014/main" val="20002"/>
                    </a:ext>
                  </a:extLst>
                </a:gridCol>
                <a:gridCol w="3336813">
                  <a:extLst>
                    <a:ext uri="{9D8B030D-6E8A-4147-A177-3AD203B41FA5}">
                      <a16:colId xmlns:a16="http://schemas.microsoft.com/office/drawing/2014/main" val="20003"/>
                    </a:ext>
                  </a:extLst>
                </a:gridCol>
              </a:tblGrid>
              <a:tr h="293482">
                <a:tc>
                  <a:txBody>
                    <a:bodyPr/>
                    <a:lstStyle/>
                    <a:p>
                      <a:pPr marL="0" marR="0" algn="ctr">
                        <a:lnSpc>
                          <a:spcPct val="107000"/>
                        </a:lnSpc>
                        <a:spcBef>
                          <a:spcPts val="1700"/>
                        </a:spcBef>
                        <a:spcAft>
                          <a:spcPts val="0"/>
                        </a:spcAft>
                      </a:pPr>
                      <a:r>
                        <a:rPr lang="en-US" sz="1800" b="1" dirty="0">
                          <a:solidFill>
                            <a:schemeClr val="bg1"/>
                          </a:solidFill>
                          <a:effectLst/>
                          <a:latin typeface="Calibri" panose="020F0502020204030204" pitchFamily="34" charset="0"/>
                        </a:rPr>
                        <a:t>Operator</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solidFill>
                      <a:schemeClr val="tx2">
                        <a:lumMod val="60000"/>
                        <a:lumOff val="40000"/>
                      </a:schemeClr>
                    </a:solidFill>
                  </a:tcPr>
                </a:tc>
                <a:tc>
                  <a:txBody>
                    <a:bodyPr/>
                    <a:lstStyle/>
                    <a:p>
                      <a:pPr marL="0" marR="0" algn="ctr">
                        <a:lnSpc>
                          <a:spcPct val="107000"/>
                        </a:lnSpc>
                        <a:spcBef>
                          <a:spcPts val="1700"/>
                        </a:spcBef>
                        <a:spcAft>
                          <a:spcPts val="0"/>
                        </a:spcAft>
                      </a:pPr>
                      <a:r>
                        <a:rPr lang="en-US" sz="1800" b="1" dirty="0">
                          <a:solidFill>
                            <a:schemeClr val="bg1"/>
                          </a:solidFill>
                          <a:effectLst/>
                          <a:latin typeface="Calibri" panose="020F0502020204030204" pitchFamily="34" charset="0"/>
                        </a:rPr>
                        <a:t>Description</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solidFill>
                      <a:schemeClr val="tx2">
                        <a:lumMod val="60000"/>
                        <a:lumOff val="40000"/>
                      </a:schemeClr>
                    </a:solidFill>
                  </a:tcPr>
                </a:tc>
                <a:tc>
                  <a:txBody>
                    <a:bodyPr/>
                    <a:lstStyle/>
                    <a:p>
                      <a:pPr marL="0" marR="0" algn="ctr">
                        <a:lnSpc>
                          <a:spcPct val="107000"/>
                        </a:lnSpc>
                        <a:spcBef>
                          <a:spcPts val="1700"/>
                        </a:spcBef>
                        <a:spcAft>
                          <a:spcPts val="0"/>
                        </a:spcAft>
                      </a:pPr>
                      <a:r>
                        <a:rPr lang="en-US" sz="1800" b="1" dirty="0">
                          <a:solidFill>
                            <a:schemeClr val="bg1"/>
                          </a:solidFill>
                          <a:effectLst/>
                          <a:latin typeface="Calibri" panose="020F0502020204030204" pitchFamily="34" charset="0"/>
                        </a:rPr>
                        <a:t>Example</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solidFill>
                      <a:schemeClr val="tx2">
                        <a:lumMod val="60000"/>
                        <a:lumOff val="40000"/>
                      </a:schemeClr>
                    </a:solidFill>
                  </a:tcPr>
                </a:tc>
                <a:tc>
                  <a:txBody>
                    <a:bodyPr/>
                    <a:lstStyle/>
                    <a:p>
                      <a:pPr marL="0" marR="0" algn="ctr">
                        <a:lnSpc>
                          <a:spcPct val="107000"/>
                        </a:lnSpc>
                        <a:spcBef>
                          <a:spcPts val="1700"/>
                        </a:spcBef>
                        <a:spcAft>
                          <a:spcPts val="0"/>
                        </a:spcAft>
                      </a:pPr>
                      <a:r>
                        <a:rPr lang="en-US" sz="1800" b="1" dirty="0">
                          <a:solidFill>
                            <a:schemeClr val="bg1"/>
                          </a:solidFill>
                          <a:effectLst/>
                          <a:latin typeface="Calibri" panose="020F0502020204030204" pitchFamily="34" charset="0"/>
                        </a:rPr>
                        <a:t>Return value</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solidFill>
                      <a:schemeClr val="tx2">
                        <a:lumMod val="60000"/>
                        <a:lumOff val="40000"/>
                      </a:schemeClr>
                    </a:solidFill>
                  </a:tcPr>
                </a:tc>
                <a:extLst>
                  <a:ext uri="{0D108BD9-81ED-4DB2-BD59-A6C34878D82A}">
                    <a16:rowId xmlns:a16="http://schemas.microsoft.com/office/drawing/2014/main" val="10000"/>
                  </a:ext>
                </a:extLst>
              </a:tr>
              <a:tr h="672430">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&gt;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greater than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price&gt;9.50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true, if price is 9.60</a:t>
                      </a:r>
                    </a:p>
                    <a:p>
                      <a:pPr marL="0" marR="0" algn="just">
                        <a:lnSpc>
                          <a:spcPct val="107000"/>
                        </a:lnSpc>
                        <a:spcBef>
                          <a:spcPts val="1700"/>
                        </a:spcBef>
                        <a:spcAft>
                          <a:spcPts val="0"/>
                        </a:spcAft>
                      </a:pPr>
                      <a:r>
                        <a:rPr lang="en-US" sz="1400" dirty="0">
                          <a:effectLst/>
                          <a:latin typeface="Calibri" panose="020F0502020204030204" pitchFamily="34" charset="0"/>
                        </a:rPr>
                        <a:t>false, if price is 9.50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extLst>
                  <a:ext uri="{0D108BD9-81ED-4DB2-BD59-A6C34878D82A}">
                    <a16:rowId xmlns:a16="http://schemas.microsoft.com/office/drawing/2014/main" val="10001"/>
                  </a:ext>
                </a:extLst>
              </a:tr>
              <a:tr h="672430">
                <a:tc>
                  <a:txBody>
                    <a:bodyPr/>
                    <a:lstStyle/>
                    <a:p>
                      <a:pPr marL="0" marR="0" algn="just">
                        <a:lnSpc>
                          <a:spcPct val="107000"/>
                        </a:lnSpc>
                        <a:spcBef>
                          <a:spcPts val="1700"/>
                        </a:spcBef>
                        <a:spcAft>
                          <a:spcPts val="0"/>
                        </a:spcAft>
                      </a:pPr>
                      <a:r>
                        <a:rPr lang="en-US" sz="1400">
                          <a:effectLst/>
                          <a:latin typeface="Calibri" panose="020F0502020204030204" pitchFamily="34" charset="0"/>
                        </a:rPr>
                        <a:t>&gt;=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greater than or equal to</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price&gt;=9.50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true, if price is 9.60</a:t>
                      </a:r>
                    </a:p>
                    <a:p>
                      <a:pPr marL="0" marR="0" algn="just">
                        <a:lnSpc>
                          <a:spcPct val="107000"/>
                        </a:lnSpc>
                        <a:spcBef>
                          <a:spcPts val="1700"/>
                        </a:spcBef>
                        <a:spcAft>
                          <a:spcPts val="0"/>
                        </a:spcAft>
                      </a:pPr>
                      <a:r>
                        <a:rPr lang="en-US" sz="1400" dirty="0">
                          <a:effectLst/>
                          <a:latin typeface="Calibri" panose="020F0502020204030204" pitchFamily="34" charset="0"/>
                        </a:rPr>
                        <a:t>false, if price is 9.40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extLst>
                  <a:ext uri="{0D108BD9-81ED-4DB2-BD59-A6C34878D82A}">
                    <a16:rowId xmlns:a16="http://schemas.microsoft.com/office/drawing/2014/main" val="10002"/>
                  </a:ext>
                </a:extLst>
              </a:tr>
              <a:tr h="672430">
                <a:tc>
                  <a:txBody>
                    <a:bodyPr/>
                    <a:lstStyle/>
                    <a:p>
                      <a:pPr marL="0" marR="0" algn="just">
                        <a:lnSpc>
                          <a:spcPct val="107000"/>
                        </a:lnSpc>
                        <a:spcBef>
                          <a:spcPts val="1700"/>
                        </a:spcBef>
                        <a:spcAft>
                          <a:spcPts val="0"/>
                        </a:spcAft>
                      </a:pPr>
                      <a:r>
                        <a:rPr lang="en-US" sz="1400">
                          <a:effectLst/>
                          <a:latin typeface="Calibri" panose="020F0502020204030204" pitchFamily="34" charset="0"/>
                        </a:rPr>
                        <a:t>or</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or</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nSpc>
                          <a:spcPct val="107000"/>
                        </a:lnSpc>
                        <a:spcBef>
                          <a:spcPts val="1700"/>
                        </a:spcBef>
                        <a:spcAft>
                          <a:spcPts val="0"/>
                        </a:spcAft>
                      </a:pPr>
                      <a:r>
                        <a:rPr lang="en-US" sz="1400">
                          <a:effectLst/>
                          <a:latin typeface="Calibri" panose="020F0502020204030204" pitchFamily="34" charset="0"/>
                        </a:rPr>
                        <a:t>price=9.50 or price=9.90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true, if price is 9.90</a:t>
                      </a:r>
                    </a:p>
                    <a:p>
                      <a:pPr marL="0" marR="0" algn="just">
                        <a:lnSpc>
                          <a:spcPct val="107000"/>
                        </a:lnSpc>
                        <a:spcBef>
                          <a:spcPts val="1700"/>
                        </a:spcBef>
                        <a:spcAft>
                          <a:spcPts val="0"/>
                        </a:spcAft>
                      </a:pPr>
                      <a:r>
                        <a:rPr lang="en-US" sz="1400" dirty="0">
                          <a:effectLst/>
                          <a:latin typeface="Calibri" panose="020F0502020204030204" pitchFamily="34" charset="0"/>
                        </a:rPr>
                        <a:t>false, if price is 9.40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extLst>
                  <a:ext uri="{0D108BD9-81ED-4DB2-BD59-A6C34878D82A}">
                    <a16:rowId xmlns:a16="http://schemas.microsoft.com/office/drawing/2014/main" val="10003"/>
                  </a:ext>
                </a:extLst>
              </a:tr>
              <a:tr h="672430">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and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and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nSpc>
                          <a:spcPct val="107000"/>
                        </a:lnSpc>
                        <a:spcBef>
                          <a:spcPts val="1700"/>
                        </a:spcBef>
                        <a:spcAft>
                          <a:spcPts val="0"/>
                        </a:spcAft>
                      </a:pPr>
                      <a:r>
                        <a:rPr lang="en-US" sz="1400" dirty="0">
                          <a:effectLst/>
                          <a:latin typeface="Calibri" panose="020F0502020204030204" pitchFamily="34" charset="0"/>
                        </a:rPr>
                        <a:t>price=9.50 and price=9.90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true, if price is 9.70</a:t>
                      </a:r>
                    </a:p>
                    <a:p>
                      <a:pPr marL="0" marR="0" algn="just">
                        <a:lnSpc>
                          <a:spcPct val="107000"/>
                        </a:lnSpc>
                        <a:spcBef>
                          <a:spcPts val="1700"/>
                        </a:spcBef>
                        <a:spcAft>
                          <a:spcPts val="0"/>
                        </a:spcAft>
                      </a:pPr>
                      <a:r>
                        <a:rPr lang="en-US" sz="1400" dirty="0">
                          <a:effectLst/>
                          <a:latin typeface="Calibri" panose="020F0502020204030204" pitchFamily="34" charset="0"/>
                        </a:rPr>
                        <a:t>false, if price is 8.70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extLst>
                  <a:ext uri="{0D108BD9-81ED-4DB2-BD59-A6C34878D82A}">
                    <a16:rowId xmlns:a16="http://schemas.microsoft.com/office/drawing/2014/main" val="10004"/>
                  </a:ext>
                </a:extLst>
              </a:tr>
              <a:tr h="288634">
                <a:tc>
                  <a:txBody>
                    <a:bodyPr/>
                    <a:lstStyle/>
                    <a:p>
                      <a:pPr marL="0" marR="0" algn="just">
                        <a:lnSpc>
                          <a:spcPct val="107000"/>
                        </a:lnSpc>
                        <a:spcBef>
                          <a:spcPts val="1700"/>
                        </a:spcBef>
                        <a:spcAft>
                          <a:spcPts val="0"/>
                        </a:spcAft>
                      </a:pPr>
                      <a:r>
                        <a:rPr lang="en-US" sz="1400">
                          <a:effectLst/>
                          <a:latin typeface="Calibri" panose="020F0502020204030204" pitchFamily="34" charset="0"/>
                        </a:rPr>
                        <a:t>mod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nSpc>
                          <a:spcPct val="107000"/>
                        </a:lnSpc>
                        <a:spcBef>
                          <a:spcPts val="1700"/>
                        </a:spcBef>
                        <a:spcAft>
                          <a:spcPts val="0"/>
                        </a:spcAft>
                      </a:pPr>
                      <a:r>
                        <a:rPr lang="en-US" sz="1400" dirty="0">
                          <a:effectLst/>
                          <a:latin typeface="Calibri" panose="020F0502020204030204" pitchFamily="34" charset="0"/>
                        </a:rPr>
                        <a:t>Modulus(division remainder)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a:effectLst/>
                          <a:latin typeface="Calibri" panose="020F0502020204030204" pitchFamily="34" charset="0"/>
                        </a:rPr>
                        <a:t>15 mod 4</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tc>
                  <a:txBody>
                    <a:bodyPr/>
                    <a:lstStyle/>
                    <a:p>
                      <a:pPr marL="0" marR="0" algn="just">
                        <a:lnSpc>
                          <a:spcPct val="107000"/>
                        </a:lnSpc>
                        <a:spcBef>
                          <a:spcPts val="1700"/>
                        </a:spcBef>
                        <a:spcAft>
                          <a:spcPts val="0"/>
                        </a:spcAft>
                      </a:pPr>
                      <a:r>
                        <a:rPr lang="en-US" sz="1400" dirty="0">
                          <a:effectLst/>
                          <a:latin typeface="Calibri" panose="020F0502020204030204" pitchFamily="34" charset="0"/>
                        </a:rPr>
                        <a:t>3</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978" marR="55978"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92204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662953" y="687141"/>
            <a:ext cx="7772400" cy="1470025"/>
          </a:xfrm>
        </p:spPr>
        <p:txBody>
          <a:bodyPr/>
          <a:lstStyle/>
          <a:p>
            <a:pPr algn="ctr">
              <a:defRPr/>
            </a:pPr>
            <a:r>
              <a:rPr lang="en-US"/>
              <a:t>HỎI ĐÁP</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438" y="2260601"/>
            <a:ext cx="3975100" cy="327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23</a:t>
            </a:fld>
            <a:endParaRPr lang="vi-VN"/>
          </a:p>
        </p:txBody>
      </p:sp>
    </p:spTree>
    <p:extLst>
      <p:ext uri="{BB962C8B-B14F-4D97-AF65-F5344CB8AC3E}">
        <p14:creationId xmlns:p14="http://schemas.microsoft.com/office/powerpoint/2010/main" val="1050761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688" t="22343" r="2682" b="25428"/>
          <a:stretch/>
        </p:blipFill>
        <p:spPr>
          <a:xfrm>
            <a:off x="0" y="-2"/>
            <a:ext cx="12238039" cy="3924301"/>
          </a:xfrm>
          <a:prstGeom prst="rect">
            <a:avLst/>
          </a:prstGeom>
        </p:spPr>
      </p:pic>
      <p:sp>
        <p:nvSpPr>
          <p:cNvPr id="17" name="TextBox 16">
            <a:extLst>
              <a:ext uri="{FF2B5EF4-FFF2-40B4-BE49-F238E27FC236}">
                <a16:creationId xmlns:a16="http://schemas.microsoft.com/office/drawing/2014/main" id="{301DAAA9-0579-4BCE-AD5C-42ECEE80825A}"/>
              </a:ext>
            </a:extLst>
          </p:cNvPr>
          <p:cNvSpPr txBox="1"/>
          <p:nvPr/>
        </p:nvSpPr>
        <p:spPr>
          <a:xfrm>
            <a:off x="412376" y="4133675"/>
            <a:ext cx="11386111" cy="1477328"/>
          </a:xfrm>
          <a:prstGeom prst="rect">
            <a:avLst/>
          </a:prstGeom>
          <a:noFill/>
          <a:effectLst/>
        </p:spPr>
        <p:txBody>
          <a:bodyPr wrap="square" rtlCol="0">
            <a:spAutoFit/>
          </a:bodyPr>
          <a:lstStyle/>
          <a:p>
            <a:pPr algn="ctr">
              <a:lnSpc>
                <a:spcPct val="150000"/>
              </a:lnSpc>
              <a:defRPr/>
            </a:pPr>
            <a:r>
              <a:rPr lang="en-US" sz="6000" b="1">
                <a:solidFill>
                  <a:srgbClr val="7030A0"/>
                </a:solidFill>
                <a:latin typeface="UTM Avo" panose="02040603050506020204" pitchFamily="18" charset="0"/>
              </a:rPr>
              <a:t>TRẢI NGHIỆM THỰC HÀNH</a:t>
            </a:r>
            <a:endParaRPr lang="en-US" sz="6000" b="1" dirty="0">
              <a:solidFill>
                <a:srgbClr val="7030A0"/>
              </a:solidFill>
              <a:latin typeface="UTM Avo" panose="02040603050506020204" pitchFamily="18" charset="0"/>
            </a:endParaRPr>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Footer Placeholder 1"/>
          <p:cNvSpPr>
            <a:spLocks noGrp="1"/>
          </p:cNvSpPr>
          <p:nvPr>
            <p:ph type="ftr" sz="quarter" idx="11"/>
          </p:nvPr>
        </p:nvSpPr>
        <p:spPr/>
        <p:txBody>
          <a:bodyPr/>
          <a:lstStyle/>
          <a:p>
            <a:r>
              <a:rPr lang="vi-VN">
                <a:solidFill>
                  <a:prstClr val="black">
                    <a:tint val="75000"/>
                  </a:prstClr>
                </a:solidFill>
              </a:rPr>
              <a:t>Bài 05 XSL và XSLT</a:t>
            </a:r>
            <a:endParaRPr lang="en-US">
              <a:solidFill>
                <a:prstClr val="black">
                  <a:tint val="75000"/>
                </a:prstClr>
              </a:solidFill>
            </a:endParaRPr>
          </a:p>
        </p:txBody>
      </p:sp>
      <p:sp>
        <p:nvSpPr>
          <p:cNvPr id="3" name="Slide Number Placeholder 2"/>
          <p:cNvSpPr>
            <a:spLocks noGrp="1"/>
          </p:cNvSpPr>
          <p:nvPr>
            <p:ph type="sldNum" sz="quarter" idx="12"/>
          </p:nvPr>
        </p:nvSpPr>
        <p:spPr/>
        <p:txBody>
          <a:bodyPr/>
          <a:lstStyle/>
          <a:p>
            <a:fld id="{25804AFE-2503-429A-9F6C-BDE447D71329}"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2830406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Giới thiệu về XSL</a:t>
            </a:r>
          </a:p>
        </p:txBody>
      </p:sp>
      <p:sp>
        <p:nvSpPr>
          <p:cNvPr id="3" name="Content Placeholder 2"/>
          <p:cNvSpPr>
            <a:spLocks noGrp="1"/>
          </p:cNvSpPr>
          <p:nvPr>
            <p:ph idx="1"/>
          </p:nvPr>
        </p:nvSpPr>
        <p:spPr/>
        <p:txBody>
          <a:bodyPr/>
          <a:lstStyle/>
          <a:p>
            <a:pPr>
              <a:lnSpc>
                <a:spcPct val="150000"/>
              </a:lnSpc>
            </a:pPr>
            <a:r>
              <a:rPr lang="en-US"/>
              <a:t>CSS được sử dụng để định dạng nội dung trang web.</a:t>
            </a:r>
          </a:p>
          <a:p>
            <a:pPr>
              <a:lnSpc>
                <a:spcPct val="150000"/>
              </a:lnSpc>
            </a:pPr>
            <a:r>
              <a:rPr lang="en-US"/>
              <a:t>XSL là ngôn ngữ stylesheet mở rộng bao gồm một số thành phần</a:t>
            </a:r>
          </a:p>
          <a:p>
            <a:pPr lvl="1">
              <a:lnSpc>
                <a:spcPct val="150000"/>
              </a:lnSpc>
            </a:pPr>
            <a:r>
              <a:rPr lang="en-US"/>
              <a:t>XSL Transformations (XSLT): được sử dụng để chuyển đổi tài liệu XML.</a:t>
            </a:r>
          </a:p>
          <a:p>
            <a:pPr lvl="1">
              <a:lnSpc>
                <a:spcPct val="150000"/>
              </a:lnSpc>
            </a:pPr>
            <a:r>
              <a:rPr lang="en-US"/>
              <a:t>XML Path (XPATH): được sử dụng để duyệt, điều hướng trong tài liệu XML</a:t>
            </a:r>
          </a:p>
          <a:p>
            <a:pPr lvl="1">
              <a:lnSpc>
                <a:spcPct val="150000"/>
              </a:lnSpc>
            </a:pPr>
            <a:r>
              <a:rPr lang="en-US"/>
              <a:t>XSL Formatting Object (XSL-FO): được sử dụng để định dạng tài liệu XML</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3</a:t>
            </a:fld>
            <a:endParaRPr lang="vi-VN"/>
          </a:p>
        </p:txBody>
      </p:sp>
      <p:grpSp>
        <p:nvGrpSpPr>
          <p:cNvPr id="19" name="Group 18"/>
          <p:cNvGrpSpPr/>
          <p:nvPr/>
        </p:nvGrpSpPr>
        <p:grpSpPr>
          <a:xfrm>
            <a:off x="2691442" y="3864634"/>
            <a:ext cx="5167221" cy="1837425"/>
            <a:chOff x="2363638" y="3735238"/>
            <a:chExt cx="5167221" cy="1837425"/>
          </a:xfrm>
        </p:grpSpPr>
        <p:sp>
          <p:nvSpPr>
            <p:cNvPr id="6" name="Rectangle 5"/>
            <p:cNvSpPr/>
            <p:nvPr/>
          </p:nvSpPr>
          <p:spPr>
            <a:xfrm>
              <a:off x="4235570" y="3735238"/>
              <a:ext cx="1406105" cy="53483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t>XSL</a:t>
              </a:r>
            </a:p>
          </p:txBody>
        </p:sp>
        <p:sp>
          <p:nvSpPr>
            <p:cNvPr id="7" name="Rectangle 6"/>
            <p:cNvSpPr/>
            <p:nvPr/>
          </p:nvSpPr>
          <p:spPr>
            <a:xfrm>
              <a:off x="2363638" y="5029200"/>
              <a:ext cx="1406105" cy="53483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t>XSLT</a:t>
              </a:r>
            </a:p>
          </p:txBody>
        </p:sp>
        <p:sp>
          <p:nvSpPr>
            <p:cNvPr id="8" name="Rectangle 7"/>
            <p:cNvSpPr/>
            <p:nvPr/>
          </p:nvSpPr>
          <p:spPr>
            <a:xfrm>
              <a:off x="4235570" y="5037826"/>
              <a:ext cx="1406105" cy="53483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t>XPATH</a:t>
              </a:r>
            </a:p>
          </p:txBody>
        </p:sp>
        <p:sp>
          <p:nvSpPr>
            <p:cNvPr id="9" name="Rectangle 8"/>
            <p:cNvSpPr/>
            <p:nvPr/>
          </p:nvSpPr>
          <p:spPr>
            <a:xfrm>
              <a:off x="6124754" y="5037826"/>
              <a:ext cx="1406105" cy="53483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t>XSL-FO</a:t>
              </a:r>
            </a:p>
          </p:txBody>
        </p:sp>
        <p:cxnSp>
          <p:nvCxnSpPr>
            <p:cNvPr id="11" name="Straight Arrow Connector 10"/>
            <p:cNvCxnSpPr>
              <a:stCxn id="6" idx="2"/>
              <a:endCxn id="8" idx="0"/>
            </p:cNvCxnSpPr>
            <p:nvPr/>
          </p:nvCxnSpPr>
          <p:spPr>
            <a:xfrm>
              <a:off x="4938623" y="4270075"/>
              <a:ext cx="0" cy="767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066690" y="4653950"/>
              <a:ext cx="37611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0"/>
            </p:cNvCxnSpPr>
            <p:nvPr/>
          </p:nvCxnSpPr>
          <p:spPr>
            <a:xfrm>
              <a:off x="6827806" y="4653950"/>
              <a:ext cx="1" cy="383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7" idx="0"/>
            </p:cNvCxnSpPr>
            <p:nvPr/>
          </p:nvCxnSpPr>
          <p:spPr>
            <a:xfrm>
              <a:off x="3066690" y="4653950"/>
              <a:ext cx="1" cy="375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226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Mô hình xử lý của XSL</a:t>
            </a:r>
          </a:p>
        </p:txBody>
      </p:sp>
      <p:sp>
        <p:nvSpPr>
          <p:cNvPr id="3" name="Content Placeholder 2"/>
          <p:cNvSpPr>
            <a:spLocks noGrp="1"/>
          </p:cNvSpPr>
          <p:nvPr>
            <p:ph idx="1"/>
          </p:nvPr>
        </p:nvSpPr>
        <p:spPr/>
        <p:txBody>
          <a:bodyPr/>
          <a:lstStyle/>
          <a:p>
            <a:r>
              <a:rPr lang="en-US"/>
              <a:t>XSL đọc tài liệu XML và xử lý nó thành một cấu trúc cây</a:t>
            </a:r>
          </a:p>
          <a:p>
            <a:r>
              <a:rPr lang="en-US"/>
              <a:t>XSL sẽ thực hiện matching các mẫu trong stylesheet bắt đầu từ nút gốc</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4</a:t>
            </a:fld>
            <a:endParaRPr lang="vi-VN"/>
          </a:p>
        </p:txBody>
      </p:sp>
      <p:pic>
        <p:nvPicPr>
          <p:cNvPr id="1028" name="Picture 4" descr="Kieu Trong Khanh: Style Sheets – Giới thiệu cách sử dụng và cách viết style  sheet áp dụng cho XML – Extensible Style Language – XSL (Phầ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583" y="2032094"/>
            <a:ext cx="5943600" cy="300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94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Mô hình xử lý của XSL</a:t>
            </a:r>
          </a:p>
        </p:txBody>
      </p:sp>
      <p:sp>
        <p:nvSpPr>
          <p:cNvPr id="3" name="Content Placeholder 2"/>
          <p:cNvSpPr>
            <a:spLocks noGrp="1"/>
          </p:cNvSpPr>
          <p:nvPr>
            <p:ph idx="1"/>
          </p:nvPr>
        </p:nvSpPr>
        <p:spPr/>
        <p:txBody>
          <a:bodyPr/>
          <a:lstStyle/>
          <a:p>
            <a:r>
              <a:rPr lang="en-US"/>
              <a:t>XSL đọc tài liệu XML và xử lý nó thành một cấu trúc cây</a:t>
            </a:r>
          </a:p>
          <a:p>
            <a:r>
              <a:rPr lang="en-US"/>
              <a:t>XSL sẽ thực hiện matching các mẫu trong stylesheet bắt đầu từ nút gốc</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5</a:t>
            </a:fld>
            <a:endParaRPr lang="vi-VN"/>
          </a:p>
        </p:txBody>
      </p:sp>
      <p:grpSp>
        <p:nvGrpSpPr>
          <p:cNvPr id="7" name="Group 6"/>
          <p:cNvGrpSpPr>
            <a:grpSpLocks/>
          </p:cNvGrpSpPr>
          <p:nvPr/>
        </p:nvGrpSpPr>
        <p:grpSpPr bwMode="auto">
          <a:xfrm>
            <a:off x="2187965" y="1641266"/>
            <a:ext cx="6572250" cy="4441825"/>
            <a:chOff x="1528664" y="2042247"/>
            <a:chExt cx="6571719" cy="4442391"/>
          </a:xfrm>
        </p:grpSpPr>
        <p:sp>
          <p:nvSpPr>
            <p:cNvPr id="8" name="Freeform 7"/>
            <p:cNvSpPr/>
            <p:nvPr/>
          </p:nvSpPr>
          <p:spPr>
            <a:xfrm>
              <a:off x="3752571" y="5109688"/>
              <a:ext cx="2228670" cy="1374950"/>
            </a:xfrm>
            <a:custGeom>
              <a:avLst/>
              <a:gdLst>
                <a:gd name="connsiteX0" fmla="*/ 0 w 1924050"/>
                <a:gd name="connsiteY0" fmla="*/ 962025 h 1924050"/>
                <a:gd name="connsiteX1" fmla="*/ 962025 w 1924050"/>
                <a:gd name="connsiteY1" fmla="*/ 0 h 1924050"/>
                <a:gd name="connsiteX2" fmla="*/ 1924050 w 1924050"/>
                <a:gd name="connsiteY2" fmla="*/ 962025 h 1924050"/>
                <a:gd name="connsiteX3" fmla="*/ 962025 w 1924050"/>
                <a:gd name="connsiteY3" fmla="*/ 1924050 h 1924050"/>
                <a:gd name="connsiteX4" fmla="*/ 0 w 1924050"/>
                <a:gd name="connsiteY4" fmla="*/ 962025 h 1924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0" h="1924050">
                  <a:moveTo>
                    <a:pt x="0" y="962025"/>
                  </a:moveTo>
                  <a:cubicBezTo>
                    <a:pt x="0" y="430713"/>
                    <a:pt x="430713" y="0"/>
                    <a:pt x="962025" y="0"/>
                  </a:cubicBezTo>
                  <a:cubicBezTo>
                    <a:pt x="1493337" y="0"/>
                    <a:pt x="1924050" y="430713"/>
                    <a:pt x="1924050" y="962025"/>
                  </a:cubicBezTo>
                  <a:cubicBezTo>
                    <a:pt x="1924050" y="1493337"/>
                    <a:pt x="1493337" y="1924050"/>
                    <a:pt x="962025" y="1924050"/>
                  </a:cubicBezTo>
                  <a:cubicBezTo>
                    <a:pt x="430713" y="1924050"/>
                    <a:pt x="0" y="1493337"/>
                    <a:pt x="0" y="96202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05266" tIns="305266" rIns="305266" bIns="305266" spcCol="1270" anchor="ctr"/>
            <a:lstStyle/>
            <a:p>
              <a:pPr algn="ctr" defTabSz="1644650">
                <a:lnSpc>
                  <a:spcPct val="90000"/>
                </a:lnSpc>
                <a:spcAft>
                  <a:spcPct val="35000"/>
                </a:spcAft>
                <a:defRPr/>
              </a:pPr>
              <a:r>
                <a:rPr lang="en-US" sz="3700" dirty="0"/>
                <a:t>HTML</a:t>
              </a:r>
            </a:p>
          </p:txBody>
        </p:sp>
        <p:sp>
          <p:nvSpPr>
            <p:cNvPr id="9" name="Left Arrow 8"/>
            <p:cNvSpPr/>
            <p:nvPr/>
          </p:nvSpPr>
          <p:spPr>
            <a:xfrm rot="13294296">
              <a:off x="2211234" y="2904369"/>
              <a:ext cx="1839763" cy="549345"/>
            </a:xfrm>
            <a:prstGeom prst="leftArrow">
              <a:avLst>
                <a:gd name="adj1" fmla="val 60000"/>
                <a:gd name="adj2" fmla="val 50000"/>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sp>
          <p:nvSpPr>
            <p:cNvPr id="10" name="Freeform 9"/>
            <p:cNvSpPr/>
            <p:nvPr/>
          </p:nvSpPr>
          <p:spPr>
            <a:xfrm>
              <a:off x="1528664" y="2042247"/>
              <a:ext cx="2081044" cy="1257460"/>
            </a:xfrm>
            <a:custGeom>
              <a:avLst/>
              <a:gdLst>
                <a:gd name="connsiteX0" fmla="*/ 0 w 1827847"/>
                <a:gd name="connsiteY0" fmla="*/ 146228 h 1462278"/>
                <a:gd name="connsiteX1" fmla="*/ 146228 w 1827847"/>
                <a:gd name="connsiteY1" fmla="*/ 0 h 1462278"/>
                <a:gd name="connsiteX2" fmla="*/ 1681619 w 1827847"/>
                <a:gd name="connsiteY2" fmla="*/ 0 h 1462278"/>
                <a:gd name="connsiteX3" fmla="*/ 1827847 w 1827847"/>
                <a:gd name="connsiteY3" fmla="*/ 146228 h 1462278"/>
                <a:gd name="connsiteX4" fmla="*/ 1827847 w 1827847"/>
                <a:gd name="connsiteY4" fmla="*/ 1316050 h 1462278"/>
                <a:gd name="connsiteX5" fmla="*/ 1681619 w 1827847"/>
                <a:gd name="connsiteY5" fmla="*/ 1462278 h 1462278"/>
                <a:gd name="connsiteX6" fmla="*/ 146228 w 1827847"/>
                <a:gd name="connsiteY6" fmla="*/ 1462278 h 1462278"/>
                <a:gd name="connsiteX7" fmla="*/ 0 w 1827847"/>
                <a:gd name="connsiteY7" fmla="*/ 1316050 h 1462278"/>
                <a:gd name="connsiteX8" fmla="*/ 0 w 1827847"/>
                <a:gd name="connsiteY8" fmla="*/ 146228 h 14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847" h="1462278">
                  <a:moveTo>
                    <a:pt x="0" y="146228"/>
                  </a:moveTo>
                  <a:cubicBezTo>
                    <a:pt x="0" y="65469"/>
                    <a:pt x="65469" y="0"/>
                    <a:pt x="146228" y="0"/>
                  </a:cubicBezTo>
                  <a:lnTo>
                    <a:pt x="1681619" y="0"/>
                  </a:lnTo>
                  <a:cubicBezTo>
                    <a:pt x="1762378" y="0"/>
                    <a:pt x="1827847" y="65469"/>
                    <a:pt x="1827847" y="146228"/>
                  </a:cubicBezTo>
                  <a:lnTo>
                    <a:pt x="1827847" y="1316050"/>
                  </a:lnTo>
                  <a:cubicBezTo>
                    <a:pt x="1827847" y="1396809"/>
                    <a:pt x="1762378" y="1462278"/>
                    <a:pt x="1681619" y="1462278"/>
                  </a:cubicBezTo>
                  <a:lnTo>
                    <a:pt x="146228" y="1462278"/>
                  </a:lnTo>
                  <a:cubicBezTo>
                    <a:pt x="65469" y="1462278"/>
                    <a:pt x="0" y="1396809"/>
                    <a:pt x="0" y="1316050"/>
                  </a:cubicBezTo>
                  <a:lnTo>
                    <a:pt x="0" y="14622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53319" tIns="153319" rIns="153319" bIns="153319" spcCol="1270" anchor="ctr"/>
            <a:lstStyle/>
            <a:p>
              <a:pPr algn="ctr" defTabSz="2578100">
                <a:lnSpc>
                  <a:spcPct val="90000"/>
                </a:lnSpc>
                <a:spcAft>
                  <a:spcPct val="35000"/>
                </a:spcAft>
                <a:defRPr/>
              </a:pPr>
              <a:r>
                <a:rPr lang="en-US" sz="5800" dirty="0"/>
                <a:t>XML</a:t>
              </a:r>
            </a:p>
          </p:txBody>
        </p:sp>
        <p:sp>
          <p:nvSpPr>
            <p:cNvPr id="11" name="Left Arrow 10"/>
            <p:cNvSpPr/>
            <p:nvPr/>
          </p:nvSpPr>
          <p:spPr>
            <a:xfrm rot="19029178">
              <a:off x="5163745" y="2896431"/>
              <a:ext cx="1774682" cy="549345"/>
            </a:xfrm>
            <a:prstGeom prst="leftArrow">
              <a:avLst>
                <a:gd name="adj1" fmla="val 60000"/>
                <a:gd name="adj2" fmla="val 50000"/>
              </a:avLst>
            </a:prstGeom>
          </p:spPr>
          <p:style>
            <a:lnRef idx="0">
              <a:schemeClr val="lt1">
                <a:hueOff val="0"/>
                <a:satOff val="0"/>
                <a:lumOff val="0"/>
                <a:alphaOff val="0"/>
              </a:schemeClr>
            </a:lnRef>
            <a:fillRef idx="1">
              <a:schemeClr val="accent2">
                <a:hueOff val="4681519"/>
                <a:satOff val="-5839"/>
                <a:lumOff val="1373"/>
                <a:alphaOff val="0"/>
              </a:schemeClr>
            </a:fillRef>
            <a:effectRef idx="0">
              <a:schemeClr val="accent2">
                <a:hueOff val="4681519"/>
                <a:satOff val="-5839"/>
                <a:lumOff val="1373"/>
                <a:alphaOff val="0"/>
              </a:schemeClr>
            </a:effectRef>
            <a:fontRef idx="minor">
              <a:schemeClr val="lt1">
                <a:hueOff val="0"/>
                <a:satOff val="0"/>
                <a:lumOff val="0"/>
                <a:alphaOff val="0"/>
              </a:schemeClr>
            </a:fontRef>
          </p:style>
        </p:sp>
        <p:sp>
          <p:nvSpPr>
            <p:cNvPr id="12" name="Freeform 11"/>
            <p:cNvSpPr/>
            <p:nvPr/>
          </p:nvSpPr>
          <p:spPr>
            <a:xfrm>
              <a:off x="5787582" y="2042247"/>
              <a:ext cx="2312801" cy="1257460"/>
            </a:xfrm>
            <a:custGeom>
              <a:avLst/>
              <a:gdLst>
                <a:gd name="connsiteX0" fmla="*/ 0 w 1827847"/>
                <a:gd name="connsiteY0" fmla="*/ 146228 h 1462278"/>
                <a:gd name="connsiteX1" fmla="*/ 146228 w 1827847"/>
                <a:gd name="connsiteY1" fmla="*/ 0 h 1462278"/>
                <a:gd name="connsiteX2" fmla="*/ 1681619 w 1827847"/>
                <a:gd name="connsiteY2" fmla="*/ 0 h 1462278"/>
                <a:gd name="connsiteX3" fmla="*/ 1827847 w 1827847"/>
                <a:gd name="connsiteY3" fmla="*/ 146228 h 1462278"/>
                <a:gd name="connsiteX4" fmla="*/ 1827847 w 1827847"/>
                <a:gd name="connsiteY4" fmla="*/ 1316050 h 1462278"/>
                <a:gd name="connsiteX5" fmla="*/ 1681619 w 1827847"/>
                <a:gd name="connsiteY5" fmla="*/ 1462278 h 1462278"/>
                <a:gd name="connsiteX6" fmla="*/ 146228 w 1827847"/>
                <a:gd name="connsiteY6" fmla="*/ 1462278 h 1462278"/>
                <a:gd name="connsiteX7" fmla="*/ 0 w 1827847"/>
                <a:gd name="connsiteY7" fmla="*/ 1316050 h 1462278"/>
                <a:gd name="connsiteX8" fmla="*/ 0 w 1827847"/>
                <a:gd name="connsiteY8" fmla="*/ 146228 h 14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847" h="1462278">
                  <a:moveTo>
                    <a:pt x="0" y="146228"/>
                  </a:moveTo>
                  <a:cubicBezTo>
                    <a:pt x="0" y="65469"/>
                    <a:pt x="65469" y="0"/>
                    <a:pt x="146228" y="0"/>
                  </a:cubicBezTo>
                  <a:lnTo>
                    <a:pt x="1681619" y="0"/>
                  </a:lnTo>
                  <a:cubicBezTo>
                    <a:pt x="1762378" y="0"/>
                    <a:pt x="1827847" y="65469"/>
                    <a:pt x="1827847" y="146228"/>
                  </a:cubicBezTo>
                  <a:lnTo>
                    <a:pt x="1827847" y="1316050"/>
                  </a:lnTo>
                  <a:cubicBezTo>
                    <a:pt x="1827847" y="1396809"/>
                    <a:pt x="1762378" y="1462278"/>
                    <a:pt x="1681619" y="1462278"/>
                  </a:cubicBezTo>
                  <a:lnTo>
                    <a:pt x="146228" y="1462278"/>
                  </a:lnTo>
                  <a:cubicBezTo>
                    <a:pt x="65469" y="1462278"/>
                    <a:pt x="0" y="1396809"/>
                    <a:pt x="0" y="1316050"/>
                  </a:cubicBezTo>
                  <a:lnTo>
                    <a:pt x="0" y="146228"/>
                  </a:lnTo>
                  <a:close/>
                </a:path>
              </a:pathLst>
            </a:custGeom>
          </p:spPr>
          <p:style>
            <a:lnRef idx="2">
              <a:schemeClr val="lt1">
                <a:hueOff val="0"/>
                <a:satOff val="0"/>
                <a:lumOff val="0"/>
                <a:alphaOff val="0"/>
              </a:schemeClr>
            </a:lnRef>
            <a:fillRef idx="1">
              <a:schemeClr val="accent2">
                <a:hueOff val="4681519"/>
                <a:satOff val="-5839"/>
                <a:lumOff val="1373"/>
                <a:alphaOff val="0"/>
              </a:schemeClr>
            </a:fillRef>
            <a:effectRef idx="0">
              <a:schemeClr val="accent2">
                <a:hueOff val="4681519"/>
                <a:satOff val="-5839"/>
                <a:lumOff val="1373"/>
                <a:alphaOff val="0"/>
              </a:schemeClr>
            </a:effectRef>
            <a:fontRef idx="minor">
              <a:schemeClr val="lt1"/>
            </a:fontRef>
          </p:style>
          <p:txBody>
            <a:bodyPr lIns="153319" tIns="153319" rIns="153319" bIns="153319" spcCol="1270" anchor="ctr"/>
            <a:lstStyle/>
            <a:p>
              <a:pPr algn="ctr" defTabSz="2578100">
                <a:lnSpc>
                  <a:spcPct val="90000"/>
                </a:lnSpc>
                <a:spcAft>
                  <a:spcPct val="35000"/>
                </a:spcAft>
                <a:defRPr/>
              </a:pPr>
              <a:r>
                <a:rPr lang="en-US" sz="5800" dirty="0"/>
                <a:t>XSL</a:t>
              </a:r>
            </a:p>
          </p:txBody>
        </p:sp>
      </p:grpSp>
      <p:sp>
        <p:nvSpPr>
          <p:cNvPr id="13" name="Rounded Rectangle 12"/>
          <p:cNvSpPr/>
          <p:nvPr/>
        </p:nvSpPr>
        <p:spPr>
          <a:xfrm>
            <a:off x="3339695" y="3445804"/>
            <a:ext cx="4106863" cy="71278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solidFill>
                  <a:schemeClr val="tx1"/>
                </a:solidFill>
              </a:rPr>
              <a:t>XSL Processor</a:t>
            </a:r>
          </a:p>
        </p:txBody>
      </p:sp>
      <p:sp>
        <p:nvSpPr>
          <p:cNvPr id="14" name="Down Arrow 13"/>
          <p:cNvSpPr/>
          <p:nvPr/>
        </p:nvSpPr>
        <p:spPr>
          <a:xfrm>
            <a:off x="5260570" y="4158592"/>
            <a:ext cx="450850" cy="54927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65713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Cấu trúc và cú pháp của XSLT </a:t>
            </a:r>
          </a:p>
        </p:txBody>
      </p:sp>
      <p:sp>
        <p:nvSpPr>
          <p:cNvPr id="3" name="Content Placeholder 2"/>
          <p:cNvSpPr>
            <a:spLocks noGrp="1"/>
          </p:cNvSpPr>
          <p:nvPr>
            <p:ph idx="1"/>
          </p:nvPr>
        </p:nvSpPr>
        <p:spPr/>
        <p:txBody>
          <a:bodyPr/>
          <a:lstStyle/>
          <a:p>
            <a:pPr>
              <a:lnSpc>
                <a:spcPct val="150000"/>
              </a:lnSpc>
            </a:pPr>
            <a:r>
              <a:rPr lang="en-US"/>
              <a:t>Tệp XSLT là một tài liệu có cấu trúc XML với các thẻ được quy định sẵn, tệp được lưu trữ với phần mở rộng .xsl.</a:t>
            </a:r>
          </a:p>
          <a:p>
            <a:pPr>
              <a:lnSpc>
                <a:spcPct val="150000"/>
              </a:lnSpc>
            </a:pPr>
            <a:r>
              <a:rPr lang="en-US"/>
              <a:t>Cấu trúc</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6</a:t>
            </a:fld>
            <a:endParaRPr lang="vi-VN"/>
          </a:p>
        </p:txBody>
      </p:sp>
      <p:sp>
        <p:nvSpPr>
          <p:cNvPr id="6" name="Rectangle 5"/>
          <p:cNvSpPr/>
          <p:nvPr/>
        </p:nvSpPr>
        <p:spPr>
          <a:xfrm>
            <a:off x="249105" y="2696046"/>
            <a:ext cx="11194212" cy="2585323"/>
          </a:xfrm>
          <a:prstGeom prst="rect">
            <a:avLst/>
          </a:prstGeom>
        </p:spPr>
        <p:txBody>
          <a:bodyPr wrap="square">
            <a:spAutoFit/>
          </a:bodyPr>
          <a:lstStyle/>
          <a:p>
            <a:pPr>
              <a:lnSpc>
                <a:spcPct val="150000"/>
              </a:lnSpc>
            </a:pP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xml</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version</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1.0</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encoding</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utf-8</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pPr>
              <a:lnSpc>
                <a:spcPct val="150000"/>
              </a:lnSpc>
            </a:pPr>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xsl:stylesheet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version</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1.0</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xmlns:xsl</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http://www.w3.org/1999/XSL/Transform</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p>
          <a:p>
            <a:pPr>
              <a:lnSpc>
                <a:spcPct val="150000"/>
              </a:lnSpc>
            </a:pPr>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xsl:output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method</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html</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indent</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yes</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p>
          <a:p>
            <a:pPr>
              <a:lnSpc>
                <a:spcPct val="150000"/>
              </a:lnSpc>
            </a:pPr>
            <a:r>
              <a:rPr lang="en-US">
                <a:solidFill>
                  <a:srgbClr val="0000FF"/>
                </a:solidFill>
                <a:latin typeface="Consolas" panose="020B0609020204030204" pitchFamily="49" charset="0"/>
              </a:rPr>
              <a:t>	…………………………</a:t>
            </a:r>
          </a:p>
          <a:p>
            <a:pPr>
              <a:lnSpc>
                <a:spcPct val="150000"/>
              </a:lnSpc>
            </a:pPr>
            <a:r>
              <a:rPr lang="en-US">
                <a:solidFill>
                  <a:srgbClr val="0000FF"/>
                </a:solidFill>
                <a:latin typeface="Consolas" panose="020B0609020204030204" pitchFamily="49" charset="0"/>
              </a:rPr>
              <a:t>	…………………………</a:t>
            </a:r>
          </a:p>
          <a:p>
            <a:pPr>
              <a:lnSpc>
                <a:spcPct val="150000"/>
              </a:lnSpc>
            </a:pPr>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xsl:stylesheet</a:t>
            </a:r>
            <a:r>
              <a:rPr lang="en-US">
                <a:solidFill>
                  <a:srgbClr val="0000FF"/>
                </a:solidFill>
                <a:latin typeface="Consolas" panose="020B0609020204030204" pitchFamily="49" charset="0"/>
              </a:rPr>
              <a:t>&gt;</a:t>
            </a:r>
            <a:endParaRPr lang="en-US"/>
          </a:p>
        </p:txBody>
      </p:sp>
    </p:spTree>
    <p:extLst>
      <p:ext uri="{BB962C8B-B14F-4D97-AF65-F5344CB8AC3E}">
        <p14:creationId xmlns:p14="http://schemas.microsoft.com/office/powerpoint/2010/main" val="486450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Link tệp XSL vào tệp XML</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7</a:t>
            </a:fld>
            <a:endParaRPr lang="vi-VN"/>
          </a:p>
        </p:txBody>
      </p:sp>
      <p:sp>
        <p:nvSpPr>
          <p:cNvPr id="7" name="Rectangle 6"/>
          <p:cNvSpPr/>
          <p:nvPr/>
        </p:nvSpPr>
        <p:spPr>
          <a:xfrm>
            <a:off x="227161" y="786191"/>
            <a:ext cx="9934755" cy="3416320"/>
          </a:xfrm>
          <a:prstGeom prst="rect">
            <a:avLst/>
          </a:prstGeom>
        </p:spPr>
        <p:txBody>
          <a:bodyPr wrap="square">
            <a:spAutoFit/>
          </a:bodyPr>
          <a:lstStyle/>
          <a:p>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xml</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version</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1.0</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encoding</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UTF-8</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b="1">
                <a:solidFill>
                  <a:srgbClr val="0000FF"/>
                </a:solidFill>
                <a:latin typeface="Consolas" panose="020B0609020204030204" pitchFamily="49" charset="0"/>
              </a:rPr>
              <a:t>&lt;?</a:t>
            </a:r>
            <a:r>
              <a:rPr lang="en-US" b="1">
                <a:solidFill>
                  <a:srgbClr val="A31515"/>
                </a:solidFill>
                <a:latin typeface="Consolas" panose="020B0609020204030204" pitchFamily="49" charset="0"/>
              </a:rPr>
              <a:t>xml-stylesheet</a:t>
            </a:r>
            <a:r>
              <a:rPr lang="en-US" b="1">
                <a:solidFill>
                  <a:srgbClr val="0000FF"/>
                </a:solidFill>
                <a:latin typeface="Consolas" panose="020B0609020204030204" pitchFamily="49" charset="0"/>
              </a:rPr>
              <a:t> </a:t>
            </a:r>
            <a:r>
              <a:rPr lang="en-US" b="1">
                <a:solidFill>
                  <a:srgbClr val="808080"/>
                </a:solidFill>
                <a:latin typeface="Consolas" panose="020B0609020204030204" pitchFamily="49" charset="0"/>
              </a:rPr>
              <a:t>type="text/xsl" href="catalog.xslt"</a:t>
            </a:r>
            <a:r>
              <a:rPr lang="en-US" b="1">
                <a:solidFill>
                  <a:srgbClr val="0000FF"/>
                </a:solidFill>
                <a:latin typeface="Consolas" panose="020B0609020204030204" pitchFamily="49" charset="0"/>
              </a:rPr>
              <a:t>?&gt;</a:t>
            </a:r>
            <a:endParaRPr lang="en-US" b="1">
              <a:solidFill>
                <a:srgbClr val="000000"/>
              </a:solidFill>
              <a:latin typeface="Consolas" panose="020B0609020204030204" pitchFamily="49" charset="0"/>
            </a:endParaRPr>
          </a:p>
          <a:p>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catalog</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cd</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title</a:t>
            </a:r>
            <a:r>
              <a:rPr lang="en-US">
                <a:solidFill>
                  <a:srgbClr val="0000FF"/>
                </a:solidFill>
                <a:latin typeface="Consolas" panose="020B0609020204030204" pitchFamily="49" charset="0"/>
              </a:rPr>
              <a:t>&gt;</a:t>
            </a:r>
            <a:r>
              <a:rPr lang="en-US">
                <a:solidFill>
                  <a:srgbClr val="000000"/>
                </a:solidFill>
                <a:latin typeface="Consolas" panose="020B0609020204030204" pitchFamily="49" charset="0"/>
              </a:rPr>
              <a:t>Empire Burlesque</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title</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artist</a:t>
            </a:r>
            <a:r>
              <a:rPr lang="en-US">
                <a:solidFill>
                  <a:srgbClr val="0000FF"/>
                </a:solidFill>
                <a:latin typeface="Consolas" panose="020B0609020204030204" pitchFamily="49" charset="0"/>
              </a:rPr>
              <a:t>&gt;</a:t>
            </a:r>
            <a:r>
              <a:rPr lang="en-US">
                <a:solidFill>
                  <a:srgbClr val="000000"/>
                </a:solidFill>
                <a:latin typeface="Consolas" panose="020B0609020204030204" pitchFamily="49" charset="0"/>
              </a:rPr>
              <a:t>Bob Dylan</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artist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country</a:t>
            </a:r>
            <a:r>
              <a:rPr lang="en-US">
                <a:solidFill>
                  <a:srgbClr val="0000FF"/>
                </a:solidFill>
                <a:latin typeface="Consolas" panose="020B0609020204030204" pitchFamily="49" charset="0"/>
              </a:rPr>
              <a:t>&gt;</a:t>
            </a:r>
            <a:r>
              <a:rPr lang="en-US">
                <a:solidFill>
                  <a:srgbClr val="000000"/>
                </a:solidFill>
                <a:latin typeface="Consolas" panose="020B0609020204030204" pitchFamily="49" charset="0"/>
              </a:rPr>
              <a:t>USA</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country</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company</a:t>
            </a:r>
            <a:r>
              <a:rPr lang="en-US">
                <a:solidFill>
                  <a:srgbClr val="0000FF"/>
                </a:solidFill>
                <a:latin typeface="Consolas" panose="020B0609020204030204" pitchFamily="49" charset="0"/>
              </a:rPr>
              <a:t>&gt;</a:t>
            </a:r>
            <a:r>
              <a:rPr lang="en-US">
                <a:solidFill>
                  <a:srgbClr val="000000"/>
                </a:solidFill>
                <a:latin typeface="Consolas" panose="020B0609020204030204" pitchFamily="49" charset="0"/>
              </a:rPr>
              <a:t>Columbia</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company</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price</a:t>
            </a:r>
            <a:r>
              <a:rPr lang="en-US">
                <a:solidFill>
                  <a:srgbClr val="0000FF"/>
                </a:solidFill>
                <a:latin typeface="Consolas" panose="020B0609020204030204" pitchFamily="49" charset="0"/>
              </a:rPr>
              <a:t>&gt;</a:t>
            </a:r>
            <a:r>
              <a:rPr lang="en-US">
                <a:solidFill>
                  <a:srgbClr val="000000"/>
                </a:solidFill>
                <a:latin typeface="Consolas" panose="020B0609020204030204" pitchFamily="49" charset="0"/>
              </a:rPr>
              <a:t>10.90</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price</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year</a:t>
            </a:r>
            <a:r>
              <a:rPr lang="en-US">
                <a:solidFill>
                  <a:srgbClr val="0000FF"/>
                </a:solidFill>
                <a:latin typeface="Consolas" panose="020B0609020204030204" pitchFamily="49" charset="0"/>
              </a:rPr>
              <a:t>&gt;</a:t>
            </a:r>
            <a:r>
              <a:rPr lang="en-US">
                <a:solidFill>
                  <a:srgbClr val="000000"/>
                </a:solidFill>
                <a:latin typeface="Consolas" panose="020B0609020204030204" pitchFamily="49" charset="0"/>
              </a:rPr>
              <a:t>1985</a:t>
            </a:r>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year</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cd</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&lt;/</a:t>
            </a:r>
            <a:r>
              <a:rPr lang="en-US">
                <a:solidFill>
                  <a:srgbClr val="A31515"/>
                </a:solidFill>
                <a:latin typeface="Consolas" panose="020B0609020204030204" pitchFamily="49" charset="0"/>
              </a:rPr>
              <a:t>catalog</a:t>
            </a:r>
            <a:r>
              <a:rPr lang="en-US">
                <a:solidFill>
                  <a:srgbClr val="0000FF"/>
                </a:solidFill>
                <a:latin typeface="Consolas" panose="020B0609020204030204" pitchFamily="49" charset="0"/>
              </a:rPr>
              <a:t>&gt;</a:t>
            </a:r>
            <a:endParaRPr lang="en-US"/>
          </a:p>
        </p:txBody>
      </p:sp>
    </p:spTree>
    <p:extLst>
      <p:ext uri="{BB962C8B-B14F-4D97-AF65-F5344CB8AC3E}">
        <p14:creationId xmlns:p14="http://schemas.microsoft.com/office/powerpoint/2010/main" val="87047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tử xsl:template</a:t>
            </a:r>
          </a:p>
        </p:txBody>
      </p:sp>
      <p:sp>
        <p:nvSpPr>
          <p:cNvPr id="3" name="Content Placeholder 2"/>
          <p:cNvSpPr>
            <a:spLocks noGrp="1"/>
          </p:cNvSpPr>
          <p:nvPr>
            <p:ph idx="1"/>
          </p:nvPr>
        </p:nvSpPr>
        <p:spPr/>
        <p:txBody>
          <a:bodyPr/>
          <a:lstStyle/>
          <a:p>
            <a:pPr>
              <a:lnSpc>
                <a:spcPct val="100000"/>
              </a:lnSpc>
            </a:pPr>
            <a:r>
              <a:rPr lang="en-US"/>
              <a:t>Được sử dụng để định nghĩa một template mà có thể áp dụng cho một nút để sinh ra kết quả</a:t>
            </a:r>
          </a:p>
          <a:p>
            <a:pPr>
              <a:lnSpc>
                <a:spcPct val="100000"/>
              </a:lnSpc>
            </a:pPr>
            <a:endParaRPr lang="en-US"/>
          </a:p>
          <a:p>
            <a:pPr>
              <a:lnSpc>
                <a:spcPct val="100000"/>
              </a:lnSpc>
            </a:pPr>
            <a:endParaRPr lang="en-US"/>
          </a:p>
          <a:p>
            <a:pPr>
              <a:lnSpc>
                <a:spcPct val="100000"/>
              </a:lnSpc>
            </a:pPr>
            <a:r>
              <a:rPr lang="en-US"/>
              <a:t>Ví dụ</a:t>
            </a:r>
          </a:p>
          <a:p>
            <a:pPr>
              <a:lnSpc>
                <a:spcPct val="100000"/>
              </a:lnSpc>
            </a:pPr>
            <a:endParaRPr lang="en-US"/>
          </a:p>
          <a:p>
            <a:pPr>
              <a:lnSpc>
                <a:spcPct val="100000"/>
              </a:lnSpc>
            </a:pPr>
            <a:endParaRPr lang="en-US"/>
          </a:p>
          <a:p>
            <a:pPr>
              <a:lnSpc>
                <a:spcPct val="100000"/>
              </a:lnSpc>
            </a:pPr>
            <a:endParaRPr lang="en-US"/>
          </a:p>
          <a:p>
            <a:pPr>
              <a:lnSpc>
                <a:spcPct val="100000"/>
              </a:lnSpc>
            </a:pPr>
            <a:endParaRPr lang="en-US"/>
          </a:p>
          <a:p>
            <a:pPr lvl="1">
              <a:lnSpc>
                <a:spcPct val="100000"/>
              </a:lnSpc>
            </a:pPr>
            <a:endParaRPr lang="en-US"/>
          </a:p>
          <a:p>
            <a:pPr lvl="1">
              <a:lnSpc>
                <a:spcPct val="100000"/>
              </a:lnSpc>
            </a:pPr>
            <a:r>
              <a:rPr lang="en-US"/>
              <a:t>Trong đó dấu / là match từ phần tử gốc của tài liệu XML</a:t>
            </a:r>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8</a:t>
            </a:fld>
            <a:endParaRPr lang="vi-VN"/>
          </a:p>
        </p:txBody>
      </p:sp>
      <p:sp>
        <p:nvSpPr>
          <p:cNvPr id="6" name="Rectangle 5"/>
          <p:cNvSpPr/>
          <p:nvPr/>
        </p:nvSpPr>
        <p:spPr>
          <a:xfrm>
            <a:off x="253041" y="1599959"/>
            <a:ext cx="6096000" cy="923330"/>
          </a:xfrm>
          <a:prstGeom prst="rect">
            <a:avLst/>
          </a:prstGeom>
        </p:spPr>
        <p:txBody>
          <a:bodyPr>
            <a:spAutoFit/>
          </a:bodyPr>
          <a:lstStyle/>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xsl:template</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match</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Xpath</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xsl:template</a:t>
            </a:r>
            <a:r>
              <a:rPr lang="en-US">
                <a:solidFill>
                  <a:srgbClr val="0000FF"/>
                </a:solidFill>
                <a:latin typeface="Consolas" panose="020B0609020204030204" pitchFamily="49" charset="0"/>
              </a:rPr>
              <a:t>&gt;</a:t>
            </a:r>
            <a:endParaRPr lang="en-US"/>
          </a:p>
        </p:txBody>
      </p:sp>
      <p:sp>
        <p:nvSpPr>
          <p:cNvPr id="7" name="Rectangle 6"/>
          <p:cNvSpPr/>
          <p:nvPr/>
        </p:nvSpPr>
        <p:spPr>
          <a:xfrm>
            <a:off x="253041" y="3072147"/>
            <a:ext cx="6096000" cy="2031325"/>
          </a:xfrm>
          <a:prstGeom prst="rect">
            <a:avLst/>
          </a:prstGeom>
        </p:spPr>
        <p:txBody>
          <a:bodyPr>
            <a:spAutoFit/>
          </a:bodyPr>
          <a:lstStyle/>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xsl:template</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match</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html</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body</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pt-BR">
                <a:solidFill>
                  <a:srgbClr val="0000FF"/>
                </a:solidFill>
                <a:latin typeface="Consolas" panose="020B0609020204030204" pitchFamily="49" charset="0"/>
              </a:rPr>
              <a:t>        &lt;</a:t>
            </a:r>
            <a:r>
              <a:rPr lang="pt-BR">
                <a:solidFill>
                  <a:srgbClr val="A31515"/>
                </a:solidFill>
                <a:latin typeface="Consolas" panose="020B0609020204030204" pitchFamily="49" charset="0"/>
              </a:rPr>
              <a:t>h1</a:t>
            </a:r>
            <a:r>
              <a:rPr lang="pt-BR">
                <a:solidFill>
                  <a:srgbClr val="0000FF"/>
                </a:solidFill>
                <a:latin typeface="Consolas" panose="020B0609020204030204" pitchFamily="49" charset="0"/>
              </a:rPr>
              <a:t>&gt;</a:t>
            </a:r>
            <a:r>
              <a:rPr lang="pt-BR">
                <a:solidFill>
                  <a:srgbClr val="000000"/>
                </a:solidFill>
                <a:latin typeface="Consolas" panose="020B0609020204030204" pitchFamily="49" charset="0"/>
              </a:rPr>
              <a:t>Danh sách hàng hoá</a:t>
            </a:r>
            <a:r>
              <a:rPr lang="pt-BR">
                <a:solidFill>
                  <a:srgbClr val="0000FF"/>
                </a:solidFill>
                <a:latin typeface="Consolas" panose="020B0609020204030204" pitchFamily="49" charset="0"/>
              </a:rPr>
              <a:t>&lt;/</a:t>
            </a:r>
            <a:r>
              <a:rPr lang="pt-BR">
                <a:solidFill>
                  <a:srgbClr val="A31515"/>
                </a:solidFill>
                <a:latin typeface="Consolas" panose="020B0609020204030204" pitchFamily="49" charset="0"/>
              </a:rPr>
              <a:t>h1</a:t>
            </a:r>
            <a:r>
              <a:rPr lang="pt-BR">
                <a:solidFill>
                  <a:srgbClr val="0000FF"/>
                </a:solidFill>
                <a:latin typeface="Consolas" panose="020B0609020204030204" pitchFamily="49" charset="0"/>
              </a:rPr>
              <a:t>&gt;</a:t>
            </a:r>
            <a:endParaRPr lang="pt-BR">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body</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A31515"/>
                </a:solidFill>
                <a:latin typeface="Consolas" panose="020B0609020204030204" pitchFamily="49" charset="0"/>
              </a:rPr>
              <a:t>html</a:t>
            </a:r>
            <a:r>
              <a:rPr lang="en-US">
                <a:solidFill>
                  <a:srgbClr val="0000FF"/>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  &lt;/</a:t>
            </a:r>
            <a:r>
              <a:rPr lang="en-US">
                <a:solidFill>
                  <a:srgbClr val="2B91AF"/>
                </a:solidFill>
                <a:latin typeface="Consolas" panose="020B0609020204030204" pitchFamily="49" charset="0"/>
              </a:rPr>
              <a:t>xsl:template</a:t>
            </a:r>
            <a:r>
              <a:rPr lang="en-US">
                <a:solidFill>
                  <a:srgbClr val="0000FF"/>
                </a:solidFill>
                <a:latin typeface="Consolas" panose="020B0609020204030204" pitchFamily="49" charset="0"/>
              </a:rPr>
              <a:t>&gt;</a:t>
            </a:r>
            <a:endParaRPr lang="en-US"/>
          </a:p>
        </p:txBody>
      </p:sp>
    </p:spTree>
    <p:extLst>
      <p:ext uri="{BB962C8B-B14F-4D97-AF65-F5344CB8AC3E}">
        <p14:creationId xmlns:p14="http://schemas.microsoft.com/office/powerpoint/2010/main" val="958408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Phần tử xsl:apply-templates và xsl:value-of</a:t>
            </a:r>
          </a:p>
        </p:txBody>
      </p:sp>
      <p:sp>
        <p:nvSpPr>
          <p:cNvPr id="3" name="Content Placeholder 2"/>
          <p:cNvSpPr>
            <a:spLocks noGrp="1"/>
          </p:cNvSpPr>
          <p:nvPr>
            <p:ph idx="1"/>
          </p:nvPr>
        </p:nvSpPr>
        <p:spPr/>
        <p:txBody>
          <a:bodyPr/>
          <a:lstStyle/>
          <a:p>
            <a:r>
              <a:rPr lang="en-US"/>
              <a:t>Xsl apply templates được sử dụng để chọn ra một tập các nút sẽ được xử lý</a:t>
            </a:r>
          </a:p>
          <a:p>
            <a:endParaRPr lang="en-US"/>
          </a:p>
          <a:p>
            <a:r>
              <a:rPr lang="en-US"/>
              <a:t>Ví dụ</a:t>
            </a:r>
          </a:p>
          <a:p>
            <a:endParaRPr lang="en-US"/>
          </a:p>
          <a:p>
            <a:r>
              <a:rPr lang="en-US"/>
              <a:t>Xsl value-of được sử dụng để trích rút giá trị của phần tử đầu tiên trong biểu thức xpath chỉ ra</a:t>
            </a:r>
          </a:p>
          <a:p>
            <a:endParaRPr lang="en-US"/>
          </a:p>
          <a:p>
            <a:r>
              <a:rPr lang="en-US"/>
              <a:t>Ví dụ</a:t>
            </a:r>
          </a:p>
          <a:p>
            <a:endParaRPr lang="en-US"/>
          </a:p>
          <a:p>
            <a:endParaRPr lang="en-US"/>
          </a:p>
        </p:txBody>
      </p:sp>
      <p:sp>
        <p:nvSpPr>
          <p:cNvPr id="4" name="Footer Placeholder 3"/>
          <p:cNvSpPr>
            <a:spLocks noGrp="1"/>
          </p:cNvSpPr>
          <p:nvPr>
            <p:ph type="ftr" sz="quarter" idx="11"/>
          </p:nvPr>
        </p:nvSpPr>
        <p:spPr/>
        <p:txBody>
          <a:bodyPr/>
          <a:lstStyle/>
          <a:p>
            <a:r>
              <a:rPr lang="vi-VN"/>
              <a:t>Bài 05 XSL và XSLT</a:t>
            </a:r>
          </a:p>
        </p:txBody>
      </p:sp>
      <p:sp>
        <p:nvSpPr>
          <p:cNvPr id="5" name="Slide Number Placeholder 4"/>
          <p:cNvSpPr>
            <a:spLocks noGrp="1"/>
          </p:cNvSpPr>
          <p:nvPr>
            <p:ph type="sldNum" sz="quarter" idx="12"/>
          </p:nvPr>
        </p:nvSpPr>
        <p:spPr/>
        <p:txBody>
          <a:bodyPr/>
          <a:lstStyle/>
          <a:p>
            <a:fld id="{201540FA-0942-482B-9F37-EA3921DFDA04}" type="slidenum">
              <a:rPr lang="vi-VN" smtClean="0"/>
              <a:t>9</a:t>
            </a:fld>
            <a:endParaRPr lang="vi-VN"/>
          </a:p>
        </p:txBody>
      </p:sp>
      <p:sp>
        <p:nvSpPr>
          <p:cNvPr id="6" name="Rectangle 5"/>
          <p:cNvSpPr/>
          <p:nvPr/>
        </p:nvSpPr>
        <p:spPr>
          <a:xfrm>
            <a:off x="107738" y="2020512"/>
            <a:ext cx="9078924" cy="369332"/>
          </a:xfrm>
          <a:prstGeom prst="rect">
            <a:avLst/>
          </a:prstGeom>
        </p:spPr>
        <p:txBody>
          <a:bodyPr wrap="square">
            <a:spAutoFit/>
          </a:bodyPr>
          <a:lstStyle/>
          <a:p>
            <a:r>
              <a:rPr lang="en-US">
                <a:solidFill>
                  <a:srgbClr val="0000FF"/>
                </a:solidFill>
                <a:latin typeface="Consolas" panose="020B0609020204030204" pitchFamily="49" charset="0"/>
              </a:rPr>
              <a:t> &lt;</a:t>
            </a:r>
            <a:r>
              <a:rPr lang="en-US">
                <a:solidFill>
                  <a:srgbClr val="2B91AF"/>
                </a:solidFill>
                <a:latin typeface="Consolas" panose="020B0609020204030204" pitchFamily="49" charset="0"/>
              </a:rPr>
              <a:t>xsl:apply-templates</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select</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Danhsachhanghoa/Hanghoa</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p>
        </p:txBody>
      </p:sp>
      <p:sp>
        <p:nvSpPr>
          <p:cNvPr id="7" name="Rectangle 6"/>
          <p:cNvSpPr/>
          <p:nvPr/>
        </p:nvSpPr>
        <p:spPr>
          <a:xfrm>
            <a:off x="107738" y="1171819"/>
            <a:ext cx="9078924" cy="369332"/>
          </a:xfrm>
          <a:prstGeom prst="rect">
            <a:avLst/>
          </a:prstGeom>
        </p:spPr>
        <p:txBody>
          <a:bodyPr wrap="square">
            <a:spAutoFit/>
          </a:bodyPr>
          <a:lstStyle/>
          <a:p>
            <a:r>
              <a:rPr lang="en-US">
                <a:solidFill>
                  <a:srgbClr val="0000FF"/>
                </a:solidFill>
                <a:latin typeface="Consolas" panose="020B0609020204030204" pitchFamily="49" charset="0"/>
              </a:rPr>
              <a:t> &lt;</a:t>
            </a:r>
            <a:r>
              <a:rPr lang="en-US">
                <a:solidFill>
                  <a:srgbClr val="2B91AF"/>
                </a:solidFill>
                <a:latin typeface="Consolas" panose="020B0609020204030204" pitchFamily="49" charset="0"/>
              </a:rPr>
              <a:t>xsl:apply-templates</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select</a:t>
            </a:r>
            <a:r>
              <a:rPr lang="en-US">
                <a:solidFill>
                  <a:srgbClr val="0000FF"/>
                </a:solidFill>
                <a:latin typeface="Consolas" panose="020B0609020204030204" pitchFamily="49" charset="0"/>
              </a:rPr>
              <a: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xpath</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a:t>
            </a:r>
            <a:endParaRPr lang="en-US"/>
          </a:p>
        </p:txBody>
      </p:sp>
      <p:sp>
        <p:nvSpPr>
          <p:cNvPr id="8" name="Rectangle 7"/>
          <p:cNvSpPr/>
          <p:nvPr/>
        </p:nvSpPr>
        <p:spPr>
          <a:xfrm>
            <a:off x="253041" y="3307703"/>
            <a:ext cx="9606951" cy="369332"/>
          </a:xfrm>
          <a:prstGeom prst="rect">
            <a:avLst/>
          </a:prstGeom>
        </p:spPr>
        <p:txBody>
          <a:bodyPr wrap="square">
            <a:spAutoFit/>
          </a:bodyPr>
          <a:lstStyle/>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xsl:value-of</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select</a:t>
            </a:r>
            <a:r>
              <a:rPr lang="en-US">
                <a:solidFill>
                  <a:srgbClr val="0000FF"/>
                </a:solidFill>
                <a:latin typeface="Consolas" panose="020B0609020204030204" pitchFamily="49" charset="0"/>
              </a:rPr>
              <a:t> =</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element</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 </a:t>
            </a:r>
            <a:endParaRPr lang="en-US"/>
          </a:p>
        </p:txBody>
      </p:sp>
      <p:sp>
        <p:nvSpPr>
          <p:cNvPr id="9" name="Rectangle 8"/>
          <p:cNvSpPr/>
          <p:nvPr/>
        </p:nvSpPr>
        <p:spPr>
          <a:xfrm>
            <a:off x="253040" y="4225562"/>
            <a:ext cx="9606951" cy="369332"/>
          </a:xfrm>
          <a:prstGeom prst="rect">
            <a:avLst/>
          </a:prstGeom>
        </p:spPr>
        <p:txBody>
          <a:bodyPr wrap="square">
            <a:spAutoFit/>
          </a:bodyPr>
          <a:lstStyle/>
          <a:p>
            <a:r>
              <a:rPr lang="en-US">
                <a:solidFill>
                  <a:srgbClr val="0000FF"/>
                </a:solidFill>
                <a:latin typeface="Consolas" panose="020B0609020204030204" pitchFamily="49" charset="0"/>
              </a:rPr>
              <a:t>&lt;</a:t>
            </a:r>
            <a:r>
              <a:rPr lang="en-US">
                <a:solidFill>
                  <a:srgbClr val="2B91AF"/>
                </a:solidFill>
                <a:latin typeface="Consolas" panose="020B0609020204030204" pitchFamily="49" charset="0"/>
              </a:rPr>
              <a:t>xsl:value-of</a:t>
            </a:r>
            <a:r>
              <a:rPr lang="en-US">
                <a:solidFill>
                  <a:srgbClr val="0000FF"/>
                </a:solidFill>
                <a:latin typeface="Consolas" panose="020B0609020204030204" pitchFamily="49" charset="0"/>
              </a:rPr>
              <a:t> </a:t>
            </a:r>
            <a:r>
              <a:rPr lang="en-US">
                <a:solidFill>
                  <a:srgbClr val="FF0000"/>
                </a:solidFill>
                <a:latin typeface="Consolas" panose="020B0609020204030204" pitchFamily="49" charset="0"/>
              </a:rPr>
              <a:t>select</a:t>
            </a:r>
            <a:r>
              <a:rPr lang="en-US">
                <a:solidFill>
                  <a:srgbClr val="0000FF"/>
                </a:solidFill>
                <a:latin typeface="Consolas" panose="020B0609020204030204" pitchFamily="49" charset="0"/>
              </a:rPr>
              <a:t> =</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Hanghoa</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/&gt; </a:t>
            </a:r>
            <a:endParaRPr lang="en-US"/>
          </a:p>
        </p:txBody>
      </p:sp>
    </p:spTree>
    <p:extLst>
      <p:ext uri="{BB962C8B-B14F-4D97-AF65-F5344CB8AC3E}">
        <p14:creationId xmlns:p14="http://schemas.microsoft.com/office/powerpoint/2010/main" val="753058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7673</TotalTime>
  <Words>1368</Words>
  <Application>Microsoft Office PowerPoint</Application>
  <PresentationFormat>Widescreen</PresentationFormat>
  <Paragraphs>279</Paragraphs>
  <Slides>24</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Calibri Light</vt:lpstr>
      <vt:lpstr>Consolas</vt:lpstr>
      <vt:lpstr>Tahoma</vt:lpstr>
      <vt:lpstr>Times New Roman</vt:lpstr>
      <vt:lpstr>UTM Avo</vt:lpstr>
      <vt:lpstr>Office Theme</vt:lpstr>
      <vt:lpstr>1_Office Theme</vt:lpstr>
      <vt:lpstr>Bài 05  XSL và XSLT</vt:lpstr>
      <vt:lpstr>Mục tiêu</vt:lpstr>
      <vt:lpstr>Giới thiệu về XSL</vt:lpstr>
      <vt:lpstr>Mô hình xử lý của XSL</vt:lpstr>
      <vt:lpstr>Mô hình xử lý của XSL</vt:lpstr>
      <vt:lpstr>Cấu trúc và cú pháp của XSLT </vt:lpstr>
      <vt:lpstr>Link tệp XSL vào tệp XML</vt:lpstr>
      <vt:lpstr>Phần tử xsl:template</vt:lpstr>
      <vt:lpstr>Phần tử xsl:apply-templates và xsl:value-of</vt:lpstr>
      <vt:lpstr>Phần tử xsl:apply-templates và xsl:value-of</vt:lpstr>
      <vt:lpstr>Phần tử xsl:for-each</vt:lpstr>
      <vt:lpstr>Phần tử xsl:for-each</vt:lpstr>
      <vt:lpstr>Phần tử xsl:number</vt:lpstr>
      <vt:lpstr>Phần tử xsl:if</vt:lpstr>
      <vt:lpstr>Phần tử xsl:choose</vt:lpstr>
      <vt:lpstr>Phần tử xsl:choose</vt:lpstr>
      <vt:lpstr>Phần tử xsl:sort</vt:lpstr>
      <vt:lpstr>Giới thiệu về XPATH</vt:lpstr>
      <vt:lpstr>Giới thiệu về XPATH</vt:lpstr>
      <vt:lpstr>Các toán tử trong XPath</vt:lpstr>
      <vt:lpstr>Các toán tử trong XPath</vt:lpstr>
      <vt:lpstr>Các toán tử trong XPath</vt:lpstr>
      <vt:lpstr>HỎI ĐÁP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Duy Quang</dc:creator>
  <cp:lastModifiedBy>Admin</cp:lastModifiedBy>
  <cp:revision>2243</cp:revision>
  <dcterms:created xsi:type="dcterms:W3CDTF">2018-01-11T08:27:42Z</dcterms:created>
  <dcterms:modified xsi:type="dcterms:W3CDTF">2022-01-18T11:59:38Z</dcterms:modified>
</cp:coreProperties>
</file>